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4"/>
  </p:notesMasterIdLst>
  <p:sldIdLst>
    <p:sldId id="259" r:id="rId2"/>
    <p:sldId id="258" r:id="rId3"/>
  </p:sldIdLst>
  <p:sldSz cx="6858000" cy="9906000" type="A4"/>
  <p:notesSz cx="6735763" cy="98663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287F"/>
    <a:srgbClr val="B6EE72"/>
    <a:srgbClr val="FDC3DA"/>
    <a:srgbClr val="FDB5D2"/>
    <a:srgbClr val="FFE9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E171933-4619-4E11-9A3F-F7608DF75F80}" styleName="中間スタイル 1 - アクセント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809" autoAdjust="0"/>
  </p:normalViewPr>
  <p:slideViewPr>
    <p:cSldViewPr snapToGrid="0">
      <p:cViewPr varScale="1">
        <p:scale>
          <a:sx n="52" d="100"/>
          <a:sy n="52" d="100"/>
        </p:scale>
        <p:origin x="231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

<Relationships xmlns="http://schemas.openxmlformats.org/package/2006/relationships">
<Relationship Id="rId8" Type="http://schemas.openxmlformats.org/officeDocument/2006/relationships/tableStyles" Target="tableStyles.xml"/>
<Relationship Id="rId3" Type="http://schemas.openxmlformats.org/officeDocument/2006/relationships/slide" Target="slides/slide2.xml"/>
<Relationship Id="rId7" Type="http://schemas.openxmlformats.org/officeDocument/2006/relationships/theme" Target="theme/theme1.xml"/>
<Relationship Id="rId2" Type="http://schemas.openxmlformats.org/officeDocument/2006/relationships/slide" Target="slides/slide1.xml"/>
<Relationship Id="rId1" Type="http://schemas.openxmlformats.org/officeDocument/2006/relationships/slideMaster" Target="slideMasters/slideMaster1.xml"/>
<Relationship Id="rId6" Type="http://schemas.openxmlformats.org/officeDocument/2006/relationships/viewProps" Target="viewProps.xml"/>
<Relationship Id="rId5" Type="http://schemas.openxmlformats.org/officeDocument/2006/relationships/presProps" Target="presProps.xml"/>
<Relationship Id="rId4" Type="http://schemas.openxmlformats.org/officeDocument/2006/relationships/notesMaster" Target="notesMasters/notesMaster1.xml"/>
</Relationships>
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18830" cy="495029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15375" y="0"/>
            <a:ext cx="2918830" cy="495029"/>
          </a:xfrm>
          <a:prstGeom prst="rect">
            <a:avLst/>
          </a:prstGeom>
        </p:spPr>
        <p:txBody>
          <a:bodyPr vert="horz" lIns="90763" tIns="45382" rIns="90763" bIns="45382" rtlCol="0"/>
          <a:lstStyle>
            <a:lvl1pPr algn="r">
              <a:defRPr sz="1200"/>
            </a:lvl1pPr>
          </a:lstStyle>
          <a:p>
            <a:fld id="{D1D4A1A1-6275-4514-9CC0-11BC15713324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2216150" y="1233488"/>
            <a:ext cx="23034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3" tIns="45382" rIns="90763" bIns="45382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0763" tIns="45382" rIns="90763" bIns="45382" rtlCol="0"/>
          <a:lstStyle/>
          <a:p>
            <a:pPr lvl="0"/>
            <a:r>
              <a:rPr kumimoji="1" lang="ja-JP" altLang="en-US"/>
              <a:t>マスター テキストの書式設定</a:t>
            </a:r>
          </a:p>
          <a:p>
            <a:pPr lvl="1"/>
            <a:r>
              <a:rPr kumimoji="1" lang="ja-JP" altLang="en-US"/>
              <a:t>第 </a:t>
            </a:r>
            <a:r>
              <a:rPr kumimoji="1" lang="en-US" altLang="ja-JP"/>
              <a:t>2 </a:t>
            </a:r>
            <a:r>
              <a:rPr kumimoji="1" lang="ja-JP" altLang="en-US"/>
              <a:t>レベル</a:t>
            </a:r>
          </a:p>
          <a:p>
            <a:pPr lvl="2"/>
            <a:r>
              <a:rPr kumimoji="1" lang="ja-JP" altLang="en-US"/>
              <a:t>第 </a:t>
            </a:r>
            <a:r>
              <a:rPr kumimoji="1" lang="en-US" altLang="ja-JP"/>
              <a:t>3 </a:t>
            </a:r>
            <a:r>
              <a:rPr kumimoji="1" lang="ja-JP" altLang="en-US"/>
              <a:t>レベル</a:t>
            </a:r>
          </a:p>
          <a:p>
            <a:pPr lvl="3"/>
            <a:r>
              <a:rPr kumimoji="1" lang="ja-JP" altLang="en-US"/>
              <a:t>第 </a:t>
            </a:r>
            <a:r>
              <a:rPr kumimoji="1" lang="en-US" altLang="ja-JP"/>
              <a:t>4 </a:t>
            </a:r>
            <a:r>
              <a:rPr kumimoji="1" lang="ja-JP" altLang="en-US"/>
              <a:t>レベル</a:t>
            </a:r>
          </a:p>
          <a:p>
            <a:pPr lvl="4"/>
            <a:r>
              <a:rPr kumimoji="1" lang="ja-JP" altLang="en-US"/>
              <a:t>第 </a:t>
            </a:r>
            <a:r>
              <a:rPr kumimoji="1" lang="en-US" altLang="ja-JP"/>
              <a:t>5 </a:t>
            </a:r>
            <a:r>
              <a:rPr kumimoji="1" lang="ja-JP" altLang="en-US"/>
              <a:t>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1" y="9371286"/>
            <a:ext cx="2918830" cy="495028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15375" y="9371286"/>
            <a:ext cx="2918830" cy="495028"/>
          </a:xfrm>
          <a:prstGeom prst="rect">
            <a:avLst/>
          </a:prstGeom>
        </p:spPr>
        <p:txBody>
          <a:bodyPr vert="horz" lIns="90763" tIns="45382" rIns="90763" bIns="45382" rtlCol="0" anchor="b"/>
          <a:lstStyle>
            <a:lvl1pPr algn="r">
              <a:defRPr sz="1200"/>
            </a:lvl1pPr>
          </a:lstStyle>
          <a:p>
            <a:fld id="{79D9C0DF-C366-4F9A-B1A9-CAB0131B8B6F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943498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ja-JP" altLang="en-US" dirty="0">
                <a:latin typeface="+mj-ea"/>
              </a:rPr>
              <a:t>イラスト追加　タイトル周辺</a:t>
            </a:r>
            <a:endParaRPr lang="en-US" altLang="ja-JP" dirty="0">
              <a:latin typeface="+mj-ea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D9C0DF-C366-4F9A-B1A9-CAB0131B8B6F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333955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9808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020470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1061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53069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505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02310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40812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64537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5015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644173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56556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67AD2-B04C-4B8E-A63E-DA6D79FC4902}" type="datetimeFigureOut">
              <a:rPr kumimoji="1" lang="ja-JP" altLang="en-US" smtClean="0"/>
              <a:t>2019/10/2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CF111-677D-4A2B-956A-36F9F100399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1188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eg"/><Relationship Id="rId7" Type="http://schemas.openxmlformats.org/officeDocument/2006/relationships/image" Target="../media/image4.svg"/><Relationship Id="rId12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8.png"/><Relationship Id="rId5" Type="http://schemas.openxmlformats.org/officeDocument/2006/relationships/image" Target="../media/image3.jpeg"/><Relationship Id="rId10" Type="http://schemas.openxmlformats.org/officeDocument/2006/relationships/image" Target="../media/image7.png"/><Relationship Id="rId4" Type="http://schemas.openxmlformats.org/officeDocument/2006/relationships/image" Target="../media/image2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フローチャート: 記憶データ 24">
            <a:extLst>
              <a:ext uri="{FF2B5EF4-FFF2-40B4-BE49-F238E27FC236}">
                <a16:creationId xmlns:a16="http://schemas.microsoft.com/office/drawing/2014/main" xmlns="" id="{9FD71081-C822-4713-8681-441172D3B3F6}"/>
              </a:ext>
            </a:extLst>
          </p:cNvPr>
          <p:cNvSpPr/>
          <p:nvPr/>
        </p:nvSpPr>
        <p:spPr>
          <a:xfrm rot="5400000">
            <a:off x="2263521" y="-2489316"/>
            <a:ext cx="2334684" cy="6888777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7893 w 10000"/>
              <a:gd name="connsiteY2" fmla="*/ 5012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606 w 8939"/>
              <a:gd name="connsiteY0" fmla="*/ 0 h 10000"/>
              <a:gd name="connsiteX1" fmla="*/ 8939 w 8939"/>
              <a:gd name="connsiteY1" fmla="*/ 0 h 10000"/>
              <a:gd name="connsiteX2" fmla="*/ 6832 w 8939"/>
              <a:gd name="connsiteY2" fmla="*/ 5012 h 10000"/>
              <a:gd name="connsiteX3" fmla="*/ 8939 w 8939"/>
              <a:gd name="connsiteY3" fmla="*/ 10000 h 10000"/>
              <a:gd name="connsiteX4" fmla="*/ 606 w 8939"/>
              <a:gd name="connsiteY4" fmla="*/ 10000 h 10000"/>
              <a:gd name="connsiteX5" fmla="*/ 88 w 8939"/>
              <a:gd name="connsiteY5" fmla="*/ 4975 h 10000"/>
              <a:gd name="connsiteX6" fmla="*/ 606 w 8939"/>
              <a:gd name="connsiteY6" fmla="*/ 0 h 10000"/>
              <a:gd name="connsiteX0" fmla="*/ 693 w 10015"/>
              <a:gd name="connsiteY0" fmla="*/ 0 h 10000"/>
              <a:gd name="connsiteX1" fmla="*/ 10015 w 10015"/>
              <a:gd name="connsiteY1" fmla="*/ 0 h 10000"/>
              <a:gd name="connsiteX2" fmla="*/ 7658 w 10015"/>
              <a:gd name="connsiteY2" fmla="*/ 5012 h 10000"/>
              <a:gd name="connsiteX3" fmla="*/ 10015 w 10015"/>
              <a:gd name="connsiteY3" fmla="*/ 10000 h 10000"/>
              <a:gd name="connsiteX4" fmla="*/ 693 w 10015"/>
              <a:gd name="connsiteY4" fmla="*/ 10000 h 10000"/>
              <a:gd name="connsiteX5" fmla="*/ 86 w 10015"/>
              <a:gd name="connsiteY5" fmla="*/ 4975 h 10000"/>
              <a:gd name="connsiteX6" fmla="*/ 693 w 10015"/>
              <a:gd name="connsiteY6" fmla="*/ 0 h 10000"/>
              <a:gd name="connsiteX0" fmla="*/ 693 w 10015"/>
              <a:gd name="connsiteY0" fmla="*/ 0 h 10000"/>
              <a:gd name="connsiteX1" fmla="*/ 10015 w 10015"/>
              <a:gd name="connsiteY1" fmla="*/ 0 h 10000"/>
              <a:gd name="connsiteX2" fmla="*/ 7872 w 10015"/>
              <a:gd name="connsiteY2" fmla="*/ 5024 h 10000"/>
              <a:gd name="connsiteX3" fmla="*/ 10015 w 10015"/>
              <a:gd name="connsiteY3" fmla="*/ 10000 h 10000"/>
              <a:gd name="connsiteX4" fmla="*/ 693 w 10015"/>
              <a:gd name="connsiteY4" fmla="*/ 10000 h 10000"/>
              <a:gd name="connsiteX5" fmla="*/ 86 w 10015"/>
              <a:gd name="connsiteY5" fmla="*/ 4975 h 10000"/>
              <a:gd name="connsiteX6" fmla="*/ 693 w 10015"/>
              <a:gd name="connsiteY6" fmla="*/ 0 h 10000"/>
              <a:gd name="connsiteX0" fmla="*/ 693 w 10015"/>
              <a:gd name="connsiteY0" fmla="*/ 0 h 10000"/>
              <a:gd name="connsiteX1" fmla="*/ 10015 w 10015"/>
              <a:gd name="connsiteY1" fmla="*/ 0 h 10000"/>
              <a:gd name="connsiteX2" fmla="*/ 8347 w 10015"/>
              <a:gd name="connsiteY2" fmla="*/ 5024 h 10000"/>
              <a:gd name="connsiteX3" fmla="*/ 10015 w 10015"/>
              <a:gd name="connsiteY3" fmla="*/ 10000 h 10000"/>
              <a:gd name="connsiteX4" fmla="*/ 693 w 10015"/>
              <a:gd name="connsiteY4" fmla="*/ 10000 h 10000"/>
              <a:gd name="connsiteX5" fmla="*/ 86 w 10015"/>
              <a:gd name="connsiteY5" fmla="*/ 4975 h 10000"/>
              <a:gd name="connsiteX6" fmla="*/ 693 w 10015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5" h="10000">
                <a:moveTo>
                  <a:pt x="693" y="0"/>
                </a:moveTo>
                <a:lnTo>
                  <a:pt x="10015" y="0"/>
                </a:lnTo>
                <a:cubicBezTo>
                  <a:pt x="8985" y="0"/>
                  <a:pt x="8347" y="2263"/>
                  <a:pt x="8347" y="5024"/>
                </a:cubicBezTo>
                <a:cubicBezTo>
                  <a:pt x="8347" y="7785"/>
                  <a:pt x="8985" y="10000"/>
                  <a:pt x="10015" y="10000"/>
                </a:cubicBezTo>
                <a:lnTo>
                  <a:pt x="693" y="10000"/>
                </a:lnTo>
                <a:cubicBezTo>
                  <a:pt x="-337" y="10000"/>
                  <a:pt x="86" y="7736"/>
                  <a:pt x="86" y="4975"/>
                </a:cubicBezTo>
                <a:cubicBezTo>
                  <a:pt x="86" y="2214"/>
                  <a:pt x="-337" y="0"/>
                  <a:pt x="69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+mj-ea"/>
              <a:ea typeface="+mj-ea"/>
            </a:endParaRPr>
          </a:p>
        </p:txBody>
      </p:sp>
      <p:sp>
        <p:nvSpPr>
          <p:cNvPr id="39" name="テキスト ボックス 38">
            <a:extLst>
              <a:ext uri="{FF2B5EF4-FFF2-40B4-BE49-F238E27FC236}">
                <a16:creationId xmlns:a16="http://schemas.microsoft.com/office/drawing/2014/main" xmlns="" id="{6FA14419-AF91-40D5-B6A6-009352E353AF}"/>
              </a:ext>
            </a:extLst>
          </p:cNvPr>
          <p:cNvSpPr txBox="1"/>
          <p:nvPr/>
        </p:nvSpPr>
        <p:spPr>
          <a:xfrm>
            <a:off x="427932" y="565037"/>
            <a:ext cx="5976257" cy="104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60"/>
              </a:lnSpc>
            </a:pPr>
            <a:r>
              <a:rPr kumimoji="1" lang="ja-JP" altLang="en-US" b="1" dirty="0">
                <a:solidFill>
                  <a:schemeClr val="bg1"/>
                </a:solidFill>
                <a:latin typeface="+mn-ea"/>
              </a:rPr>
              <a:t>北部地域就労支援ネットワーク会議主催　</a:t>
            </a:r>
            <a:endParaRPr kumimoji="1" lang="en-US" altLang="ja-JP" b="1" dirty="0">
              <a:solidFill>
                <a:schemeClr val="bg1"/>
              </a:solidFill>
              <a:latin typeface="+mn-ea"/>
            </a:endParaRPr>
          </a:p>
          <a:p>
            <a:pPr algn="ctr">
              <a:lnSpc>
                <a:spcPts val="3660"/>
              </a:lnSpc>
            </a:pPr>
            <a:r>
              <a:rPr kumimoji="1" lang="ja-JP" altLang="en-US" sz="3200" b="1" dirty="0">
                <a:solidFill>
                  <a:schemeClr val="bg1"/>
                </a:solidFill>
                <a:latin typeface="+mn-ea"/>
              </a:rPr>
              <a:t>「柿生の家 </a:t>
            </a:r>
            <a:r>
              <a:rPr kumimoji="1" lang="en-US" altLang="ja-JP" sz="3200" b="1" dirty="0">
                <a:solidFill>
                  <a:schemeClr val="bg1"/>
                </a:solidFill>
                <a:latin typeface="+mn-ea"/>
              </a:rPr>
              <a:t>JINEN-DO</a:t>
            </a:r>
            <a:r>
              <a:rPr kumimoji="1" lang="ja-JP" altLang="en-US" sz="3200" b="1" dirty="0">
                <a:solidFill>
                  <a:schemeClr val="bg1"/>
                </a:solidFill>
                <a:latin typeface="+mn-ea"/>
              </a:rPr>
              <a:t>」体験会</a:t>
            </a:r>
            <a:endParaRPr kumimoji="1" lang="en-US" altLang="ja-JP" sz="28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8" name="円弧 27">
            <a:extLst>
              <a:ext uri="{FF2B5EF4-FFF2-40B4-BE49-F238E27FC236}">
                <a16:creationId xmlns:a16="http://schemas.microsoft.com/office/drawing/2014/main" xmlns="" id="{48032EA3-4480-4BBD-A615-BABA3E06F52E}"/>
              </a:ext>
            </a:extLst>
          </p:cNvPr>
          <p:cNvSpPr/>
          <p:nvPr/>
        </p:nvSpPr>
        <p:spPr>
          <a:xfrm rot="9674242" flipH="1">
            <a:off x="1328713" y="6279304"/>
            <a:ext cx="5930276" cy="2489867"/>
          </a:xfrm>
          <a:prstGeom prst="arc">
            <a:avLst>
              <a:gd name="adj1" fmla="val 13225285"/>
              <a:gd name="adj2" fmla="val 0"/>
            </a:avLst>
          </a:prstGeom>
          <a:ln w="38100" cap="flat" cmpd="sng" algn="ctr">
            <a:solidFill>
              <a:schemeClr val="accent4">
                <a:lumMod val="75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円弧 22">
            <a:extLst>
              <a:ext uri="{FF2B5EF4-FFF2-40B4-BE49-F238E27FC236}">
                <a16:creationId xmlns:a16="http://schemas.microsoft.com/office/drawing/2014/main" xmlns="" id="{F95907C9-7DE9-4F83-97DA-EDF2D1506599}"/>
              </a:ext>
            </a:extLst>
          </p:cNvPr>
          <p:cNvSpPr/>
          <p:nvPr/>
        </p:nvSpPr>
        <p:spPr>
          <a:xfrm rot="10403761" flipH="1">
            <a:off x="-2645637" y="6406664"/>
            <a:ext cx="10005660" cy="2489867"/>
          </a:xfrm>
          <a:prstGeom prst="arc">
            <a:avLst>
              <a:gd name="adj1" fmla="val 13098405"/>
              <a:gd name="adj2" fmla="val 0"/>
            </a:avLst>
          </a:prstGeom>
          <a:ln w="38100" cap="flat" cmpd="sng" algn="ctr">
            <a:solidFill>
              <a:schemeClr val="accent4">
                <a:lumMod val="60000"/>
                <a:lumOff val="40000"/>
              </a:schemeClr>
            </a:solidFill>
            <a:prstDash val="sysDot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6" name="フローチャート: 記憶データ 24">
            <a:extLst>
              <a:ext uri="{FF2B5EF4-FFF2-40B4-BE49-F238E27FC236}">
                <a16:creationId xmlns:a16="http://schemas.microsoft.com/office/drawing/2014/main" xmlns="" id="{B9586918-434C-471D-B629-E1F1E2489CC5}"/>
              </a:ext>
            </a:extLst>
          </p:cNvPr>
          <p:cNvSpPr/>
          <p:nvPr/>
        </p:nvSpPr>
        <p:spPr>
          <a:xfrm rot="16200000">
            <a:off x="2696121" y="5900640"/>
            <a:ext cx="1459399" cy="6888777"/>
          </a:xfrm>
          <a:custGeom>
            <a:avLst/>
            <a:gdLst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8333 w 10000"/>
              <a:gd name="connsiteY2" fmla="*/ 5000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1667 w 10000"/>
              <a:gd name="connsiteY0" fmla="*/ 0 h 10000"/>
              <a:gd name="connsiteX1" fmla="*/ 10000 w 10000"/>
              <a:gd name="connsiteY1" fmla="*/ 0 h 10000"/>
              <a:gd name="connsiteX2" fmla="*/ 7893 w 10000"/>
              <a:gd name="connsiteY2" fmla="*/ 5012 h 10000"/>
              <a:gd name="connsiteX3" fmla="*/ 10000 w 10000"/>
              <a:gd name="connsiteY3" fmla="*/ 10000 h 10000"/>
              <a:gd name="connsiteX4" fmla="*/ 1667 w 10000"/>
              <a:gd name="connsiteY4" fmla="*/ 10000 h 10000"/>
              <a:gd name="connsiteX5" fmla="*/ 0 w 10000"/>
              <a:gd name="connsiteY5" fmla="*/ 5000 h 10000"/>
              <a:gd name="connsiteX6" fmla="*/ 1667 w 10000"/>
              <a:gd name="connsiteY6" fmla="*/ 0 h 10000"/>
              <a:gd name="connsiteX0" fmla="*/ 606 w 8939"/>
              <a:gd name="connsiteY0" fmla="*/ 0 h 10000"/>
              <a:gd name="connsiteX1" fmla="*/ 8939 w 8939"/>
              <a:gd name="connsiteY1" fmla="*/ 0 h 10000"/>
              <a:gd name="connsiteX2" fmla="*/ 6832 w 8939"/>
              <a:gd name="connsiteY2" fmla="*/ 5012 h 10000"/>
              <a:gd name="connsiteX3" fmla="*/ 8939 w 8939"/>
              <a:gd name="connsiteY3" fmla="*/ 10000 h 10000"/>
              <a:gd name="connsiteX4" fmla="*/ 606 w 8939"/>
              <a:gd name="connsiteY4" fmla="*/ 10000 h 10000"/>
              <a:gd name="connsiteX5" fmla="*/ 88 w 8939"/>
              <a:gd name="connsiteY5" fmla="*/ 4975 h 10000"/>
              <a:gd name="connsiteX6" fmla="*/ 606 w 8939"/>
              <a:gd name="connsiteY6" fmla="*/ 0 h 10000"/>
              <a:gd name="connsiteX0" fmla="*/ 693 w 10015"/>
              <a:gd name="connsiteY0" fmla="*/ 0 h 10000"/>
              <a:gd name="connsiteX1" fmla="*/ 10015 w 10015"/>
              <a:gd name="connsiteY1" fmla="*/ 0 h 10000"/>
              <a:gd name="connsiteX2" fmla="*/ 7658 w 10015"/>
              <a:gd name="connsiteY2" fmla="*/ 5012 h 10000"/>
              <a:gd name="connsiteX3" fmla="*/ 10015 w 10015"/>
              <a:gd name="connsiteY3" fmla="*/ 10000 h 10000"/>
              <a:gd name="connsiteX4" fmla="*/ 693 w 10015"/>
              <a:gd name="connsiteY4" fmla="*/ 10000 h 10000"/>
              <a:gd name="connsiteX5" fmla="*/ 86 w 10015"/>
              <a:gd name="connsiteY5" fmla="*/ 4975 h 10000"/>
              <a:gd name="connsiteX6" fmla="*/ 693 w 10015"/>
              <a:gd name="connsiteY6" fmla="*/ 0 h 10000"/>
              <a:gd name="connsiteX0" fmla="*/ 693 w 10015"/>
              <a:gd name="connsiteY0" fmla="*/ 0 h 10000"/>
              <a:gd name="connsiteX1" fmla="*/ 10015 w 10015"/>
              <a:gd name="connsiteY1" fmla="*/ 0 h 10000"/>
              <a:gd name="connsiteX2" fmla="*/ 7872 w 10015"/>
              <a:gd name="connsiteY2" fmla="*/ 5024 h 10000"/>
              <a:gd name="connsiteX3" fmla="*/ 10015 w 10015"/>
              <a:gd name="connsiteY3" fmla="*/ 10000 h 10000"/>
              <a:gd name="connsiteX4" fmla="*/ 693 w 10015"/>
              <a:gd name="connsiteY4" fmla="*/ 10000 h 10000"/>
              <a:gd name="connsiteX5" fmla="*/ 86 w 10015"/>
              <a:gd name="connsiteY5" fmla="*/ 4975 h 10000"/>
              <a:gd name="connsiteX6" fmla="*/ 693 w 10015"/>
              <a:gd name="connsiteY6" fmla="*/ 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15" h="10000">
                <a:moveTo>
                  <a:pt x="693" y="0"/>
                </a:moveTo>
                <a:lnTo>
                  <a:pt x="10015" y="0"/>
                </a:lnTo>
                <a:cubicBezTo>
                  <a:pt x="8985" y="0"/>
                  <a:pt x="7872" y="2263"/>
                  <a:pt x="7872" y="5024"/>
                </a:cubicBezTo>
                <a:cubicBezTo>
                  <a:pt x="7872" y="7785"/>
                  <a:pt x="8985" y="10000"/>
                  <a:pt x="10015" y="10000"/>
                </a:cubicBezTo>
                <a:lnTo>
                  <a:pt x="693" y="10000"/>
                </a:lnTo>
                <a:cubicBezTo>
                  <a:pt x="-337" y="10000"/>
                  <a:pt x="86" y="7736"/>
                  <a:pt x="86" y="4975"/>
                </a:cubicBezTo>
                <a:cubicBezTo>
                  <a:pt x="86" y="2214"/>
                  <a:pt x="-337" y="0"/>
                  <a:pt x="69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" name="正方形/長方形 3">
            <a:extLst>
              <a:ext uri="{FF2B5EF4-FFF2-40B4-BE49-F238E27FC236}">
                <a16:creationId xmlns:a16="http://schemas.microsoft.com/office/drawing/2014/main" xmlns="" id="{CCC0103B-3040-4137-B984-3632390827FE}"/>
              </a:ext>
            </a:extLst>
          </p:cNvPr>
          <p:cNvSpPr/>
          <p:nvPr/>
        </p:nvSpPr>
        <p:spPr>
          <a:xfrm>
            <a:off x="149431" y="278350"/>
            <a:ext cx="669471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障害をお持ちの方、ご家族、支援機関の皆さまへ</a:t>
            </a:r>
            <a:endParaRPr lang="en-US" altLang="ja-JP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</p:txBody>
      </p:sp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xmlns="" id="{F7F057D6-B384-4A63-8F2F-D6F16F7FC631}"/>
              </a:ext>
            </a:extLst>
          </p:cNvPr>
          <p:cNvSpPr txBox="1"/>
          <p:nvPr/>
        </p:nvSpPr>
        <p:spPr>
          <a:xfrm>
            <a:off x="410680" y="539842"/>
            <a:ext cx="5976257" cy="1041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3660"/>
              </a:lnSpc>
            </a:pPr>
            <a:r>
              <a:rPr kumimoji="1" lang="ja-JP" altLang="en-US" b="1" dirty="0">
                <a:latin typeface="+mn-ea"/>
              </a:rPr>
              <a:t>北部地域就労支援ネットワーク会議主催　</a:t>
            </a:r>
            <a:endParaRPr kumimoji="1" lang="en-US" altLang="ja-JP" b="1" dirty="0">
              <a:latin typeface="+mn-ea"/>
            </a:endParaRPr>
          </a:p>
          <a:p>
            <a:pPr algn="ctr">
              <a:lnSpc>
                <a:spcPts val="3660"/>
              </a:lnSpc>
            </a:pPr>
            <a:r>
              <a:rPr kumimoji="1" lang="ja-JP" altLang="en-US" sz="3200" b="1" dirty="0">
                <a:latin typeface="+mn-ea"/>
              </a:rPr>
              <a:t>「柿生の家 </a:t>
            </a:r>
            <a:r>
              <a:rPr kumimoji="1" lang="en-US" altLang="ja-JP" sz="3200" b="1" dirty="0">
                <a:latin typeface="+mn-ea"/>
              </a:rPr>
              <a:t>JINEN-DO</a:t>
            </a:r>
            <a:r>
              <a:rPr kumimoji="1" lang="ja-JP" altLang="en-US" sz="3200" b="1" dirty="0">
                <a:latin typeface="+mn-ea"/>
              </a:rPr>
              <a:t>」体験会</a:t>
            </a:r>
            <a:endParaRPr kumimoji="1" lang="en-US" altLang="ja-JP" sz="2800" b="1" dirty="0">
              <a:latin typeface="+mn-ea"/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xmlns="" id="{C41A84A8-48F6-443C-B45A-6B4A095F5F3C}"/>
              </a:ext>
            </a:extLst>
          </p:cNvPr>
          <p:cNvSpPr/>
          <p:nvPr/>
        </p:nvSpPr>
        <p:spPr>
          <a:xfrm>
            <a:off x="597501" y="9072633"/>
            <a:ext cx="251711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ja-JP" altLang="en-US" sz="1100" b="1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就労移行支援事業所体験会とは？　</a:t>
            </a:r>
            <a:endParaRPr lang="en-US" altLang="ja-JP" sz="1100" b="1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</p:txBody>
      </p:sp>
      <p:sp>
        <p:nvSpPr>
          <p:cNvPr id="11" name="テキスト ボックス 10">
            <a:extLst>
              <a:ext uri="{FF2B5EF4-FFF2-40B4-BE49-F238E27FC236}">
                <a16:creationId xmlns:a16="http://schemas.microsoft.com/office/drawing/2014/main" xmlns="" id="{134D3D88-36EE-4C39-9AA5-0FBDAD7D5C34}"/>
              </a:ext>
            </a:extLst>
          </p:cNvPr>
          <p:cNvSpPr txBox="1"/>
          <p:nvPr/>
        </p:nvSpPr>
        <p:spPr>
          <a:xfrm>
            <a:off x="1100922" y="2126465"/>
            <a:ext cx="5796647" cy="4001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kumimoji="1" lang="en-US" altLang="ja-JP" sz="2000" b="1" dirty="0">
                <a:solidFill>
                  <a:schemeClr val="tx1"/>
                </a:solidFill>
                <a:latin typeface="+mn-ea"/>
              </a:rPr>
              <a:t>2019</a:t>
            </a:r>
            <a:r>
              <a:rPr kumimoji="1" lang="ja-JP" altLang="en-US" sz="2000" b="1" dirty="0">
                <a:solidFill>
                  <a:schemeClr val="tx1"/>
                </a:solidFill>
                <a:latin typeface="+mn-ea"/>
              </a:rPr>
              <a:t>年</a:t>
            </a:r>
            <a:r>
              <a:rPr kumimoji="1" lang="en-US" altLang="ja-JP" sz="2000" b="1" dirty="0">
                <a:solidFill>
                  <a:schemeClr val="tx1"/>
                </a:solidFill>
                <a:latin typeface="+mn-ea"/>
              </a:rPr>
              <a:t>11</a:t>
            </a:r>
            <a:r>
              <a:rPr kumimoji="1" lang="ja-JP" altLang="en-US" sz="2000" b="1" dirty="0">
                <a:solidFill>
                  <a:schemeClr val="tx1"/>
                </a:solidFill>
                <a:latin typeface="+mn-ea"/>
              </a:rPr>
              <a:t>月</a:t>
            </a:r>
            <a:r>
              <a:rPr kumimoji="1" lang="en-US" altLang="ja-JP" sz="2000" b="1" dirty="0">
                <a:solidFill>
                  <a:schemeClr val="tx1"/>
                </a:solidFill>
                <a:latin typeface="+mn-ea"/>
              </a:rPr>
              <a:t>20</a:t>
            </a:r>
            <a:r>
              <a:rPr kumimoji="1" lang="ja-JP" altLang="en-US" sz="2000" b="1" dirty="0">
                <a:solidFill>
                  <a:schemeClr val="tx1"/>
                </a:solidFill>
                <a:latin typeface="+mn-ea"/>
              </a:rPr>
              <a:t>日</a:t>
            </a:r>
            <a:r>
              <a:rPr kumimoji="1" lang="en-US" altLang="ja-JP" sz="2000" b="1" dirty="0">
                <a:solidFill>
                  <a:schemeClr val="tx1"/>
                </a:solidFill>
                <a:latin typeface="+mn-ea"/>
              </a:rPr>
              <a:t>(</a:t>
            </a:r>
            <a:r>
              <a:rPr kumimoji="1" lang="ja-JP" altLang="en-US" sz="2000" b="1" dirty="0">
                <a:solidFill>
                  <a:schemeClr val="tx1"/>
                </a:solidFill>
                <a:latin typeface="+mn-ea"/>
              </a:rPr>
              <a:t>水）</a:t>
            </a:r>
            <a:r>
              <a:rPr kumimoji="1" lang="en-US" altLang="ja-JP" sz="1600" b="1" dirty="0">
                <a:solidFill>
                  <a:schemeClr val="tx1"/>
                </a:solidFill>
                <a:latin typeface="+mn-ea"/>
              </a:rPr>
              <a:t>14</a:t>
            </a:r>
            <a:r>
              <a:rPr kumimoji="1" lang="ja-JP" altLang="en-US" sz="1600" b="1" dirty="0">
                <a:solidFill>
                  <a:schemeClr val="tx1"/>
                </a:solidFill>
                <a:latin typeface="+mn-ea"/>
              </a:rPr>
              <a:t>：</a:t>
            </a:r>
            <a:r>
              <a:rPr kumimoji="1" lang="en-US" altLang="ja-JP" sz="1600" b="1" dirty="0">
                <a:solidFill>
                  <a:schemeClr val="tx1"/>
                </a:solidFill>
                <a:latin typeface="+mn-ea"/>
              </a:rPr>
              <a:t>30</a:t>
            </a:r>
            <a:r>
              <a:rPr kumimoji="1" lang="ja-JP" altLang="en-US" sz="1600" b="1" dirty="0">
                <a:solidFill>
                  <a:schemeClr val="tx1"/>
                </a:solidFill>
                <a:latin typeface="+mn-ea"/>
              </a:rPr>
              <a:t>～</a:t>
            </a:r>
            <a:r>
              <a:rPr kumimoji="1" lang="en-US" altLang="ja-JP" sz="1600" b="1" dirty="0">
                <a:solidFill>
                  <a:schemeClr val="tx1"/>
                </a:solidFill>
                <a:latin typeface="+mn-ea"/>
              </a:rPr>
              <a:t>16</a:t>
            </a:r>
            <a:r>
              <a:rPr kumimoji="1" lang="ja-JP" altLang="en-US" sz="1600" b="1" dirty="0">
                <a:solidFill>
                  <a:schemeClr val="tx1"/>
                </a:solidFill>
                <a:latin typeface="+mn-ea"/>
              </a:rPr>
              <a:t>：</a:t>
            </a:r>
            <a:r>
              <a:rPr kumimoji="1" lang="en-US" altLang="ja-JP" sz="1600" b="1" dirty="0">
                <a:solidFill>
                  <a:schemeClr val="tx1"/>
                </a:solidFill>
                <a:latin typeface="+mn-ea"/>
              </a:rPr>
              <a:t>30</a:t>
            </a:r>
            <a:r>
              <a:rPr kumimoji="1" lang="ja-JP" altLang="en-US" sz="1400" b="1" dirty="0">
                <a:solidFill>
                  <a:schemeClr val="tx1"/>
                </a:solidFill>
                <a:latin typeface="+mn-ea"/>
              </a:rPr>
              <a:t>（受付</a:t>
            </a:r>
            <a:r>
              <a:rPr kumimoji="1" lang="en-US" altLang="ja-JP" sz="1400" b="1" dirty="0">
                <a:solidFill>
                  <a:schemeClr val="tx1"/>
                </a:solidFill>
                <a:latin typeface="+mn-ea"/>
              </a:rPr>
              <a:t>14:15</a:t>
            </a:r>
            <a:r>
              <a:rPr kumimoji="1" lang="ja-JP" altLang="en-US" sz="1400" b="1" dirty="0">
                <a:solidFill>
                  <a:schemeClr val="tx1"/>
                </a:solidFill>
                <a:latin typeface="+mn-ea"/>
              </a:rPr>
              <a:t>～）</a:t>
            </a:r>
            <a:endParaRPr kumimoji="1" lang="en-US" altLang="ja-JP" sz="14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正方形/長方形 12">
            <a:extLst>
              <a:ext uri="{FF2B5EF4-FFF2-40B4-BE49-F238E27FC236}">
                <a16:creationId xmlns:a16="http://schemas.microsoft.com/office/drawing/2014/main" xmlns="" id="{54701AAF-E2E2-4971-8460-BD56384A1A67}"/>
              </a:ext>
            </a:extLst>
          </p:cNvPr>
          <p:cNvSpPr/>
          <p:nvPr/>
        </p:nvSpPr>
        <p:spPr>
          <a:xfrm>
            <a:off x="212842" y="2791300"/>
            <a:ext cx="65395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ja-JP" altLang="en-US" b="1" dirty="0">
                <a:latin typeface="+mn-ea"/>
              </a:rPr>
              <a:t>川崎市北部リハビリテーションセンター　</a:t>
            </a:r>
            <a:endParaRPr kumimoji="1" lang="en-US" altLang="ja-JP" b="1" dirty="0">
              <a:latin typeface="+mn-ea"/>
            </a:endParaRPr>
          </a:p>
          <a:p>
            <a:pPr algn="ctr"/>
            <a:r>
              <a:rPr kumimoji="1" lang="ja-JP" altLang="en-US" sz="1400" b="1" dirty="0">
                <a:latin typeface="+mn-ea"/>
              </a:rPr>
              <a:t>　　　　　　　　　　　　　</a:t>
            </a:r>
            <a:r>
              <a:rPr kumimoji="1" lang="en-US" altLang="ja-JP" sz="1400" b="1" dirty="0">
                <a:latin typeface="+mn-ea"/>
              </a:rPr>
              <a:t>※</a:t>
            </a:r>
            <a:r>
              <a:rPr kumimoji="1" lang="ja-JP" altLang="en-US" sz="1400" b="1" dirty="0">
                <a:latin typeface="+mn-ea"/>
              </a:rPr>
              <a:t>詳しいご案内は裏面をご覧ください</a:t>
            </a:r>
            <a:endParaRPr kumimoji="1" lang="ja-JP" altLang="en-US" sz="2000" b="1" dirty="0">
              <a:latin typeface="+mn-ea"/>
            </a:endParaRPr>
          </a:p>
        </p:txBody>
      </p:sp>
      <p:sp>
        <p:nvSpPr>
          <p:cNvPr id="14" name="四角形: 角を丸くする 13">
            <a:extLst>
              <a:ext uri="{FF2B5EF4-FFF2-40B4-BE49-F238E27FC236}">
                <a16:creationId xmlns:a16="http://schemas.microsoft.com/office/drawing/2014/main" xmlns="" id="{7DBA338A-0BF8-4B46-B981-5EB56B25448F}"/>
              </a:ext>
            </a:extLst>
          </p:cNvPr>
          <p:cNvSpPr/>
          <p:nvPr/>
        </p:nvSpPr>
        <p:spPr>
          <a:xfrm>
            <a:off x="321236" y="2871518"/>
            <a:ext cx="783772" cy="408214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 dirty="0">
                <a:latin typeface="+mn-ea"/>
              </a:rPr>
              <a:t>場所</a:t>
            </a:r>
          </a:p>
        </p:txBody>
      </p:sp>
      <p:sp>
        <p:nvSpPr>
          <p:cNvPr id="15" name="四角形: 角を丸くする 14">
            <a:extLst>
              <a:ext uri="{FF2B5EF4-FFF2-40B4-BE49-F238E27FC236}">
                <a16:creationId xmlns:a16="http://schemas.microsoft.com/office/drawing/2014/main" xmlns="" id="{97B4B682-F155-4D76-A67F-D57C54DBB2F7}"/>
              </a:ext>
            </a:extLst>
          </p:cNvPr>
          <p:cNvSpPr/>
          <p:nvPr/>
        </p:nvSpPr>
        <p:spPr>
          <a:xfrm>
            <a:off x="321236" y="2122413"/>
            <a:ext cx="783772" cy="408214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 dirty="0">
                <a:latin typeface="+mn-ea"/>
              </a:rPr>
              <a:t>日時</a:t>
            </a:r>
          </a:p>
        </p:txBody>
      </p:sp>
      <p:pic>
        <p:nvPicPr>
          <p:cNvPr id="3" name="図 2">
            <a:extLst>
              <a:ext uri="{FF2B5EF4-FFF2-40B4-BE49-F238E27FC236}">
                <a16:creationId xmlns:a16="http://schemas.microsoft.com/office/drawing/2014/main" xmlns="" id="{EB9A8F11-2F21-4C25-BFD5-AC738F7815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86" t="19262"/>
          <a:stretch/>
        </p:blipFill>
        <p:spPr>
          <a:xfrm>
            <a:off x="5745355" y="6860033"/>
            <a:ext cx="766782" cy="1698167"/>
          </a:xfrm>
          <a:prstGeom prst="rect">
            <a:avLst/>
          </a:prstGeom>
        </p:spPr>
      </p:pic>
      <p:pic>
        <p:nvPicPr>
          <p:cNvPr id="10" name="図 9">
            <a:extLst>
              <a:ext uri="{FF2B5EF4-FFF2-40B4-BE49-F238E27FC236}">
                <a16:creationId xmlns:a16="http://schemas.microsoft.com/office/drawing/2014/main" xmlns="" id="{24DC9388-990D-4DEA-AF13-B7C5D4202C69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85" t="46085" r="54606" b="31127"/>
          <a:stretch/>
        </p:blipFill>
        <p:spPr>
          <a:xfrm>
            <a:off x="4399137" y="8092058"/>
            <a:ext cx="502744" cy="590254"/>
          </a:xfrm>
          <a:prstGeom prst="rect">
            <a:avLst/>
          </a:prstGeom>
        </p:spPr>
      </p:pic>
      <p:pic>
        <p:nvPicPr>
          <p:cNvPr id="16" name="図 15">
            <a:extLst>
              <a:ext uri="{FF2B5EF4-FFF2-40B4-BE49-F238E27FC236}">
                <a16:creationId xmlns:a16="http://schemas.microsoft.com/office/drawing/2014/main" xmlns="" id="{81819921-7247-4488-94B0-8584C3C9518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" t="51957" r="73334" b="6882"/>
          <a:stretch/>
        </p:blipFill>
        <p:spPr>
          <a:xfrm>
            <a:off x="4991667" y="7586725"/>
            <a:ext cx="668969" cy="955246"/>
          </a:xfrm>
          <a:prstGeom prst="rect">
            <a:avLst/>
          </a:prstGeom>
        </p:spPr>
      </p:pic>
      <p:sp>
        <p:nvSpPr>
          <p:cNvPr id="29" name="四角形: 角を丸くする 28">
            <a:extLst>
              <a:ext uri="{FF2B5EF4-FFF2-40B4-BE49-F238E27FC236}">
                <a16:creationId xmlns:a16="http://schemas.microsoft.com/office/drawing/2014/main" xmlns="" id="{91364CDB-6AFE-4FF6-AEC8-FA1F2B3EBAD8}"/>
              </a:ext>
            </a:extLst>
          </p:cNvPr>
          <p:cNvSpPr/>
          <p:nvPr/>
        </p:nvSpPr>
        <p:spPr>
          <a:xfrm>
            <a:off x="321236" y="3620624"/>
            <a:ext cx="783772" cy="408214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b="1" dirty="0">
                <a:latin typeface="+mn-ea"/>
              </a:rPr>
              <a:t>内容</a:t>
            </a:r>
          </a:p>
        </p:txBody>
      </p:sp>
      <p:sp>
        <p:nvSpPr>
          <p:cNvPr id="31" name="正方形/長方形 30">
            <a:extLst>
              <a:ext uri="{FF2B5EF4-FFF2-40B4-BE49-F238E27FC236}">
                <a16:creationId xmlns:a16="http://schemas.microsoft.com/office/drawing/2014/main" xmlns="" id="{E98749A8-533C-4FB1-9C60-F5616316CEF7}"/>
              </a:ext>
            </a:extLst>
          </p:cNvPr>
          <p:cNvSpPr/>
          <p:nvPr/>
        </p:nvSpPr>
        <p:spPr>
          <a:xfrm>
            <a:off x="420667" y="3640065"/>
            <a:ext cx="653959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ja-JP" altLang="en-US" b="1" dirty="0">
                <a:latin typeface="+mn-ea"/>
              </a:rPr>
              <a:t>自分の心を把握するミニワーク（交流分析）</a:t>
            </a:r>
          </a:p>
        </p:txBody>
      </p:sp>
      <p:pic>
        <p:nvPicPr>
          <p:cNvPr id="19" name="グラフィックス 18" descr="穀物">
            <a:extLst>
              <a:ext uri="{FF2B5EF4-FFF2-40B4-BE49-F238E27FC236}">
                <a16:creationId xmlns:a16="http://schemas.microsoft.com/office/drawing/2014/main" xmlns="" id="{7A741DC5-6634-4505-AD4E-AD905615CA6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37218" y="8998108"/>
            <a:ext cx="338218" cy="338218"/>
          </a:xfrm>
          <a:prstGeom prst="rect">
            <a:avLst/>
          </a:prstGeom>
        </p:spPr>
      </p:pic>
      <p:sp>
        <p:nvSpPr>
          <p:cNvPr id="6" name="正方形/長方形 5">
            <a:extLst>
              <a:ext uri="{FF2B5EF4-FFF2-40B4-BE49-F238E27FC236}">
                <a16:creationId xmlns:a16="http://schemas.microsoft.com/office/drawing/2014/main" xmlns="" id="{A273C5F9-0954-44EA-AC1E-298A657C1D03}"/>
              </a:ext>
            </a:extLst>
          </p:cNvPr>
          <p:cNvSpPr/>
          <p:nvPr/>
        </p:nvSpPr>
        <p:spPr>
          <a:xfrm>
            <a:off x="623539" y="9282988"/>
            <a:ext cx="6249615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ja-JP" altLang="en-US" sz="1100" dirty="0">
                <a:solidFill>
                  <a:prstClr val="black"/>
                </a:solidFill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川崎市北部で就労に向けた支援を行っている事業所の取り組みを、直に体験できる機会です。</a:t>
            </a:r>
            <a:endParaRPr lang="en-US" altLang="ja-JP" sz="1100" dirty="0">
              <a:solidFill>
                <a:prstClr val="black"/>
              </a:solidFill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pPr lvl="0"/>
            <a:r>
              <a:rPr lang="ja-JP" altLang="en-US" sz="1100" dirty="0">
                <a:solidFill>
                  <a:prstClr val="black"/>
                </a:solidFill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今回は、今年</a:t>
            </a:r>
            <a:r>
              <a:rPr lang="en-US" altLang="ja-JP" sz="1100" dirty="0">
                <a:solidFill>
                  <a:prstClr val="black"/>
                </a:solidFill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10</a:t>
            </a:r>
            <a:r>
              <a:rPr lang="ja-JP" altLang="en-US" sz="1100" dirty="0">
                <a:solidFill>
                  <a:prstClr val="black"/>
                </a:solidFill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月</a:t>
            </a:r>
            <a:r>
              <a:rPr lang="en-US" altLang="ja-JP" sz="1100" dirty="0">
                <a:solidFill>
                  <a:prstClr val="black"/>
                </a:solidFill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1</a:t>
            </a:r>
            <a:r>
              <a:rPr lang="ja-JP" altLang="en-US" sz="1100" dirty="0">
                <a:solidFill>
                  <a:prstClr val="black"/>
                </a:solidFill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日にリニューアルする「柿生の家 </a:t>
            </a:r>
            <a:r>
              <a:rPr lang="en-US" altLang="ja-JP" sz="1100" dirty="0">
                <a:solidFill>
                  <a:prstClr val="black"/>
                </a:solidFill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JINEN-DO</a:t>
            </a:r>
            <a:r>
              <a:rPr lang="ja-JP" altLang="en-US" sz="1100" dirty="0">
                <a:solidFill>
                  <a:prstClr val="black"/>
                </a:solidFill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」がやってきます。</a:t>
            </a:r>
            <a:endParaRPr lang="en-US" altLang="ja-JP" sz="1100" dirty="0">
              <a:solidFill>
                <a:prstClr val="black"/>
              </a:solidFill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</p:txBody>
      </p:sp>
      <p:sp>
        <p:nvSpPr>
          <p:cNvPr id="27" name="正方形/長方形 26">
            <a:extLst>
              <a:ext uri="{FF2B5EF4-FFF2-40B4-BE49-F238E27FC236}">
                <a16:creationId xmlns:a16="http://schemas.microsoft.com/office/drawing/2014/main" xmlns="" id="{0B10BAC9-B9A2-46A5-888F-B5818257F4EF}"/>
              </a:ext>
            </a:extLst>
          </p:cNvPr>
          <p:cNvSpPr/>
          <p:nvPr/>
        </p:nvSpPr>
        <p:spPr>
          <a:xfrm>
            <a:off x="623539" y="4677056"/>
            <a:ext cx="3241964" cy="207687"/>
          </a:xfrm>
          <a:prstGeom prst="rect">
            <a:avLst/>
          </a:prstGeom>
          <a:solidFill>
            <a:srgbClr val="FDC3DA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正方形/長方形 31">
            <a:extLst>
              <a:ext uri="{FF2B5EF4-FFF2-40B4-BE49-F238E27FC236}">
                <a16:creationId xmlns:a16="http://schemas.microsoft.com/office/drawing/2014/main" xmlns="" id="{F06B55A9-279D-415E-A12E-B77843599909}"/>
              </a:ext>
            </a:extLst>
          </p:cNvPr>
          <p:cNvSpPr/>
          <p:nvPr/>
        </p:nvSpPr>
        <p:spPr>
          <a:xfrm>
            <a:off x="2704728" y="5310644"/>
            <a:ext cx="302437" cy="74158"/>
          </a:xfrm>
          <a:prstGeom prst="rect">
            <a:avLst/>
          </a:prstGeom>
          <a:solidFill>
            <a:srgbClr val="FDC3DA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+mn-ea"/>
            </a:endParaRPr>
          </a:p>
        </p:txBody>
      </p:sp>
      <p:sp>
        <p:nvSpPr>
          <p:cNvPr id="34" name="正方形/長方形 33">
            <a:extLst>
              <a:ext uri="{FF2B5EF4-FFF2-40B4-BE49-F238E27FC236}">
                <a16:creationId xmlns:a16="http://schemas.microsoft.com/office/drawing/2014/main" xmlns="" id="{6D70700C-422A-49CF-9616-6DA29C056B89}"/>
              </a:ext>
            </a:extLst>
          </p:cNvPr>
          <p:cNvSpPr/>
          <p:nvPr/>
        </p:nvSpPr>
        <p:spPr>
          <a:xfrm>
            <a:off x="708934" y="5479495"/>
            <a:ext cx="776679" cy="74158"/>
          </a:xfrm>
          <a:prstGeom prst="rect">
            <a:avLst/>
          </a:prstGeom>
          <a:solidFill>
            <a:srgbClr val="FDC3DA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+mn-ea"/>
            </a:endParaRPr>
          </a:p>
        </p:txBody>
      </p:sp>
      <p:sp>
        <p:nvSpPr>
          <p:cNvPr id="35" name="正方形/長方形 34">
            <a:extLst>
              <a:ext uri="{FF2B5EF4-FFF2-40B4-BE49-F238E27FC236}">
                <a16:creationId xmlns:a16="http://schemas.microsoft.com/office/drawing/2014/main" xmlns="" id="{B49BB157-A99B-4E2B-B523-0BE062F9D612}"/>
              </a:ext>
            </a:extLst>
          </p:cNvPr>
          <p:cNvSpPr/>
          <p:nvPr/>
        </p:nvSpPr>
        <p:spPr>
          <a:xfrm>
            <a:off x="2395471" y="5117352"/>
            <a:ext cx="1648398" cy="74158"/>
          </a:xfrm>
          <a:prstGeom prst="rect">
            <a:avLst/>
          </a:prstGeom>
          <a:solidFill>
            <a:srgbClr val="FDC3DA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+mn-ea"/>
            </a:endParaRPr>
          </a:p>
        </p:txBody>
      </p:sp>
      <p:sp>
        <p:nvSpPr>
          <p:cNvPr id="36" name="正方形/長方形 35">
            <a:extLst>
              <a:ext uri="{FF2B5EF4-FFF2-40B4-BE49-F238E27FC236}">
                <a16:creationId xmlns:a16="http://schemas.microsoft.com/office/drawing/2014/main" xmlns="" id="{5A86526F-479B-487F-98D3-9C371C4BE735}"/>
              </a:ext>
            </a:extLst>
          </p:cNvPr>
          <p:cNvSpPr/>
          <p:nvPr/>
        </p:nvSpPr>
        <p:spPr>
          <a:xfrm>
            <a:off x="2507513" y="6766763"/>
            <a:ext cx="595260" cy="74900"/>
          </a:xfrm>
          <a:prstGeom prst="rect">
            <a:avLst/>
          </a:prstGeom>
          <a:solidFill>
            <a:srgbClr val="FDC3DA">
              <a:alpha val="8666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latin typeface="+mn-ea"/>
            </a:endParaRPr>
          </a:p>
        </p:txBody>
      </p:sp>
      <p:sp>
        <p:nvSpPr>
          <p:cNvPr id="18" name="テキスト ボックス 17">
            <a:extLst>
              <a:ext uri="{FF2B5EF4-FFF2-40B4-BE49-F238E27FC236}">
                <a16:creationId xmlns:a16="http://schemas.microsoft.com/office/drawing/2014/main" xmlns="" id="{AE6F633A-7AA6-47B6-B581-87116536B739}"/>
              </a:ext>
            </a:extLst>
          </p:cNvPr>
          <p:cNvSpPr txBox="1"/>
          <p:nvPr/>
        </p:nvSpPr>
        <p:spPr>
          <a:xfrm>
            <a:off x="449448" y="4209616"/>
            <a:ext cx="5486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en-US" altLang="ja-JP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20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今の自分を、変えたい方へ</a:t>
            </a:r>
            <a:endParaRPr kumimoji="1" lang="en-US" altLang="ja-JP" sz="20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・就職はするけど、いつもなぜかうまくいかない！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・就職活動を始めるには、まだ自信がない</a:t>
            </a:r>
            <a:r>
              <a:rPr kumimoji="1" lang="en-US" altLang="ja-JP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…</a:t>
            </a: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・家族に課題を抱えているけど、どう取り組めば？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そんなお悩みのある方はいませんか？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これらは、自身の心のルーツを探り、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普段とりがちなコミュニケーションや行動のパターンを把握し、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なりたい自分にむけ育て直すことで、根本解決に近づきます。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endParaRPr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柿生の家　</a:t>
            </a:r>
            <a:r>
              <a:rPr lang="en-US" altLang="ja-JP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JINEN-DO</a:t>
            </a:r>
            <a:r>
              <a:rPr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は、「心育て」に力をいれた自立訓練施設です。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今回の体験会では、心の成り立ちとその機能を紹介したり、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診断シートを用いて“今・ここ”の自分の心の状態をチェックします。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今の自分を変えたい方、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  <a:p>
            <a:r>
              <a:rPr kumimoji="1" lang="ja-JP" altLang="en-US" sz="1200" dirty="0">
                <a:latin typeface="UD デジタル 教科書体 NP-R" panose="02020400000000000000" pitchFamily="18" charset="-128"/>
                <a:ea typeface="UD デジタル 教科書体 NP-R" panose="02020400000000000000" pitchFamily="18" charset="-128"/>
              </a:rPr>
              <a:t>ぜひ、自分を知る手がかりを見つけに来てください。</a:t>
            </a:r>
            <a:endParaRPr kumimoji="1" lang="en-US" altLang="ja-JP" sz="1200" dirty="0">
              <a:latin typeface="UD デジタル 教科書体 NP-R" panose="02020400000000000000" pitchFamily="18" charset="-128"/>
              <a:ea typeface="UD デジタル 教科書体 NP-R" panose="02020400000000000000" pitchFamily="18" charset="-128"/>
            </a:endParaRPr>
          </a:p>
        </p:txBody>
      </p:sp>
      <p:pic>
        <p:nvPicPr>
          <p:cNvPr id="8" name="図 7">
            <a:extLst>
              <a:ext uri="{FF2B5EF4-FFF2-40B4-BE49-F238E27FC236}">
                <a16:creationId xmlns:a16="http://schemas.microsoft.com/office/drawing/2014/main" xmlns="" id="{25132574-F4CD-4A0B-AE69-45D46EED338F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85" t="17047" r="39746" b="62737"/>
          <a:stretch/>
        </p:blipFill>
        <p:spPr>
          <a:xfrm rot="1707958">
            <a:off x="6350659" y="6517553"/>
            <a:ext cx="440150" cy="752131"/>
          </a:xfrm>
          <a:prstGeom prst="rect">
            <a:avLst/>
          </a:prstGeom>
        </p:spPr>
      </p:pic>
      <p:pic>
        <p:nvPicPr>
          <p:cNvPr id="30" name="図 29">
            <a:extLst>
              <a:ext uri="{FF2B5EF4-FFF2-40B4-BE49-F238E27FC236}">
                <a16:creationId xmlns:a16="http://schemas.microsoft.com/office/drawing/2014/main" xmlns="" id="{BEB598F5-23AB-4FA8-A9EF-C6A3001105A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38" t="60316" r="25953" b="23475"/>
          <a:stretch/>
        </p:blipFill>
        <p:spPr>
          <a:xfrm rot="3656137">
            <a:off x="6164328" y="520338"/>
            <a:ext cx="419132" cy="547288"/>
          </a:xfrm>
          <a:prstGeom prst="rect">
            <a:avLst/>
          </a:prstGeom>
        </p:spPr>
      </p:pic>
      <p:pic>
        <p:nvPicPr>
          <p:cNvPr id="33" name="図 32">
            <a:extLst>
              <a:ext uri="{FF2B5EF4-FFF2-40B4-BE49-F238E27FC236}">
                <a16:creationId xmlns:a16="http://schemas.microsoft.com/office/drawing/2014/main" xmlns="" id="{A74A7AA9-6539-4317-A5BB-BCAF9D1509C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191" t="37211" r="38256" b="41388"/>
          <a:stretch/>
        </p:blipFill>
        <p:spPr>
          <a:xfrm rot="3070239">
            <a:off x="5832513" y="-23065"/>
            <a:ext cx="592463" cy="1111533"/>
          </a:xfrm>
          <a:prstGeom prst="rect">
            <a:avLst/>
          </a:prstGeom>
        </p:spPr>
      </p:pic>
      <p:pic>
        <p:nvPicPr>
          <p:cNvPr id="12" name="図 11">
            <a:extLst>
              <a:ext uri="{FF2B5EF4-FFF2-40B4-BE49-F238E27FC236}">
                <a16:creationId xmlns:a16="http://schemas.microsoft.com/office/drawing/2014/main" xmlns="" id="{F2B54B56-ADE3-40E3-86AC-3CE7EFEFB4B1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85" t="59787" r="10841" b="31681"/>
          <a:stretch/>
        </p:blipFill>
        <p:spPr>
          <a:xfrm>
            <a:off x="114793" y="4190690"/>
            <a:ext cx="583789" cy="480422"/>
          </a:xfrm>
          <a:prstGeom prst="rect">
            <a:avLst/>
          </a:prstGeom>
        </p:spPr>
      </p:pic>
      <p:pic>
        <p:nvPicPr>
          <p:cNvPr id="20" name="図 19">
            <a:extLst>
              <a:ext uri="{FF2B5EF4-FFF2-40B4-BE49-F238E27FC236}">
                <a16:creationId xmlns:a16="http://schemas.microsoft.com/office/drawing/2014/main" xmlns="" id="{E976E72E-2EEE-4F5B-A0AD-154FB1C0443E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46" t="58703" r="17971" b="31342"/>
          <a:stretch/>
        </p:blipFill>
        <p:spPr>
          <a:xfrm>
            <a:off x="142513" y="4583472"/>
            <a:ext cx="383933" cy="359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040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正方形/長方形 3">
            <a:extLst>
              <a:ext uri="{FF2B5EF4-FFF2-40B4-BE49-F238E27FC236}">
                <a16:creationId xmlns:a16="http://schemas.microsoft.com/office/drawing/2014/main" xmlns="" id="{6A50CE4E-200E-4114-83E2-CBCF34E47D75}"/>
              </a:ext>
            </a:extLst>
          </p:cNvPr>
          <p:cNvSpPr/>
          <p:nvPr/>
        </p:nvSpPr>
        <p:spPr>
          <a:xfrm>
            <a:off x="1119600" y="321334"/>
            <a:ext cx="46187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ja-JP" altLang="en-US" sz="2800" b="1" dirty="0">
                <a:latin typeface="+mn-ea"/>
              </a:rPr>
              <a:t>FAX申込票</a:t>
            </a:r>
            <a:endParaRPr lang="en-US" altLang="ja-JP" sz="2800" b="1" dirty="0">
              <a:latin typeface="+mn-ea"/>
            </a:endParaRPr>
          </a:p>
          <a:p>
            <a:pPr algn="ctr"/>
            <a:r>
              <a:rPr lang="ja-JP" altLang="en-US" sz="2800" b="1" dirty="0">
                <a:latin typeface="+mn-ea"/>
              </a:rPr>
              <a:t>☎</a:t>
            </a:r>
            <a:r>
              <a:rPr lang="en-US" altLang="ja-JP" sz="2800" b="1" dirty="0">
                <a:latin typeface="+mn-ea"/>
              </a:rPr>
              <a:t>044-281-3987</a:t>
            </a:r>
            <a:endParaRPr lang="ja-JP" altLang="en-US" sz="2800" b="1" dirty="0">
              <a:latin typeface="+mn-ea"/>
            </a:endParaRPr>
          </a:p>
        </p:txBody>
      </p:sp>
      <p:graphicFrame>
        <p:nvGraphicFramePr>
          <p:cNvPr id="2" name="表 1">
            <a:extLst>
              <a:ext uri="{FF2B5EF4-FFF2-40B4-BE49-F238E27FC236}">
                <a16:creationId xmlns:a16="http://schemas.microsoft.com/office/drawing/2014/main" xmlns="" id="{48A5A465-EC26-4F0A-ABBC-2481EF4AAB6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010447"/>
              </p:ext>
            </p:extLst>
          </p:nvPr>
        </p:nvGraphicFramePr>
        <p:xfrm>
          <a:off x="391212" y="2018407"/>
          <a:ext cx="6161810" cy="351062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53224">
                  <a:extLst>
                    <a:ext uri="{9D8B030D-6E8A-4147-A177-3AD203B41FA5}">
                      <a16:colId xmlns:a16="http://schemas.microsoft.com/office/drawing/2014/main" xmlns="" val="4155609184"/>
                    </a:ext>
                  </a:extLst>
                </a:gridCol>
                <a:gridCol w="4308586">
                  <a:extLst>
                    <a:ext uri="{9D8B030D-6E8A-4147-A177-3AD203B41FA5}">
                      <a16:colId xmlns:a16="http://schemas.microsoft.com/office/drawing/2014/main" xmlns="" val="2105860567"/>
                    </a:ext>
                  </a:extLst>
                </a:gridCol>
              </a:tblGrid>
              <a:tr h="601704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600" u="none" strike="noStrike" dirty="0">
                          <a:effectLst/>
                        </a:rPr>
                        <a:t>機関・事業所名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400" u="none" strike="noStrike">
                          <a:effectLst/>
                        </a:rPr>
                        <a:t>　</a:t>
                      </a:r>
                      <a:endParaRPr lang="ja-JP" altLang="en-US" sz="1400" b="0" i="0" u="none" strike="noStrike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2846414779"/>
                  </a:ext>
                </a:extLst>
              </a:tr>
              <a:tr h="619651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600" u="none" strike="noStrike" dirty="0">
                          <a:effectLst/>
                        </a:rPr>
                        <a:t>参加人数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400" u="none" strike="noStrike" dirty="0">
                          <a:effectLst/>
                        </a:rPr>
                        <a:t>　　　　　</a:t>
                      </a:r>
                      <a:r>
                        <a:rPr lang="ja-JP" altLang="en-US" sz="1600" u="none" strike="noStrike" dirty="0">
                          <a:effectLst/>
                        </a:rPr>
                        <a:t>　名</a:t>
                      </a:r>
                      <a:endParaRPr lang="ja-JP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727284887"/>
                  </a:ext>
                </a:extLst>
              </a:tr>
              <a:tr h="2289266"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600" u="none" strike="noStrike" dirty="0">
                          <a:effectLst/>
                        </a:rPr>
                        <a:t>お名前</a:t>
                      </a:r>
                      <a:br>
                        <a:rPr lang="ja-JP" altLang="en-US" sz="1600" u="none" strike="noStrike" dirty="0">
                          <a:effectLst/>
                        </a:rPr>
                      </a:br>
                      <a:r>
                        <a:rPr lang="en-US" altLang="ja-JP" sz="1600" u="none" strike="noStrike" dirty="0">
                          <a:effectLst/>
                        </a:rPr>
                        <a:t>※</a:t>
                      </a:r>
                      <a:r>
                        <a:rPr lang="ja-JP" altLang="en-US" sz="1600" u="none" strike="noStrike" dirty="0">
                          <a:effectLst/>
                        </a:rPr>
                        <a:t>参加される方</a:t>
                      </a:r>
                      <a:endParaRPr lang="en-US" altLang="ja-JP" sz="1600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ja-JP" altLang="en-US" sz="1600" u="none" strike="noStrike" dirty="0">
                          <a:effectLst/>
                        </a:rPr>
                        <a:t>全員のお名前を</a:t>
                      </a:r>
                      <a:endParaRPr lang="en-US" altLang="ja-JP" sz="1600" u="none" strike="noStrike" dirty="0">
                        <a:effectLst/>
                      </a:endParaRPr>
                    </a:p>
                    <a:p>
                      <a:pPr algn="ctr" fontAlgn="ctr"/>
                      <a:r>
                        <a:rPr lang="ja-JP" altLang="en-US" sz="1600" u="none" strike="noStrike" dirty="0">
                          <a:effectLst/>
                        </a:rPr>
                        <a:t>ご記入ください</a:t>
                      </a:r>
                      <a:endParaRPr lang="ja-JP" alt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ja-JP" altLang="en-US" sz="1400" u="none" strike="noStrike" dirty="0">
                          <a:effectLst/>
                        </a:rPr>
                        <a:t>　</a:t>
                      </a:r>
                      <a:endParaRPr lang="ja-JP" alt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游ゴシック" panose="020B0400000000000000" pitchFamily="50" charset="-128"/>
                        <a:ea typeface="游ゴシック" panose="020B0400000000000000" pitchFamily="50" charset="-128"/>
                      </a:endParaRPr>
                    </a:p>
                  </a:txBody>
                  <a:tcPr marL="6350" marR="6350" marT="6350" marB="0" anchor="ctr"/>
                </a:tc>
                <a:extLst>
                  <a:ext uri="{0D108BD9-81ED-4DB2-BD59-A6C34878D82A}">
                    <a16:rowId xmlns:a16="http://schemas.microsoft.com/office/drawing/2014/main" xmlns="" val="789427717"/>
                  </a:ext>
                </a:extLst>
              </a:tr>
            </a:tbl>
          </a:graphicData>
        </a:graphic>
      </p:graphicFrame>
      <p:sp>
        <p:nvSpPr>
          <p:cNvPr id="3" name="正方形/長方形 2">
            <a:extLst>
              <a:ext uri="{FF2B5EF4-FFF2-40B4-BE49-F238E27FC236}">
                <a16:creationId xmlns:a16="http://schemas.microsoft.com/office/drawing/2014/main" xmlns="" id="{902FB8CF-0A67-46F1-A8DD-6C407A0238FF}"/>
              </a:ext>
            </a:extLst>
          </p:cNvPr>
          <p:cNvSpPr/>
          <p:nvPr/>
        </p:nvSpPr>
        <p:spPr>
          <a:xfrm>
            <a:off x="348092" y="8730711"/>
            <a:ext cx="6161810" cy="92333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ja-JP" altLang="en-US" dirty="0">
                <a:latin typeface="+mn-ea"/>
              </a:rPr>
              <a:t>　お問い合わせ先</a:t>
            </a:r>
          </a:p>
          <a:p>
            <a:r>
              <a:rPr lang="ja-JP" altLang="en-US" dirty="0">
                <a:latin typeface="+mn-ea"/>
              </a:rPr>
              <a:t>　　社会福祉法人　県央福祉会　百合丘就労援助センター</a:t>
            </a:r>
          </a:p>
          <a:p>
            <a:r>
              <a:rPr lang="ja-JP" altLang="en-US" dirty="0">
                <a:latin typeface="+mn-ea"/>
              </a:rPr>
              <a:t>　　Tel:044-281-3985</a:t>
            </a:r>
          </a:p>
        </p:txBody>
      </p:sp>
      <p:sp>
        <p:nvSpPr>
          <p:cNvPr id="6" name="正方形/長方形 5">
            <a:extLst>
              <a:ext uri="{FF2B5EF4-FFF2-40B4-BE49-F238E27FC236}">
                <a16:creationId xmlns:a16="http://schemas.microsoft.com/office/drawing/2014/main" xmlns="" id="{A7843DA4-CBCC-4105-8311-EE0B17D3DCAA}"/>
              </a:ext>
            </a:extLst>
          </p:cNvPr>
          <p:cNvSpPr/>
          <p:nvPr/>
        </p:nvSpPr>
        <p:spPr>
          <a:xfrm>
            <a:off x="3975685" y="1390098"/>
            <a:ext cx="2563523" cy="369332"/>
          </a:xfrm>
          <a:prstGeom prst="rect">
            <a:avLst/>
          </a:prstGeom>
          <a:solidFill>
            <a:srgbClr val="FA287F"/>
          </a:solidFill>
        </p:spPr>
        <p:txBody>
          <a:bodyPr wrap="none">
            <a:spAutoFit/>
          </a:bodyPr>
          <a:lstStyle/>
          <a:p>
            <a:pPr algn="ctr"/>
            <a:r>
              <a:rPr lang="ja-JP" altLang="en-US" b="1" dirty="0">
                <a:solidFill>
                  <a:schemeClr val="bg1"/>
                </a:solidFill>
                <a:latin typeface="+mn-ea"/>
              </a:rPr>
              <a:t>締切</a:t>
            </a:r>
            <a:r>
              <a:rPr lang="ja-JP" altLang="en-US" b="1" dirty="0" smtClean="0">
                <a:solidFill>
                  <a:schemeClr val="bg1"/>
                </a:solidFill>
                <a:latin typeface="+mn-ea"/>
              </a:rPr>
              <a:t>：</a:t>
            </a:r>
            <a:r>
              <a:rPr lang="en-US" altLang="ja-JP" b="1" dirty="0" smtClean="0">
                <a:solidFill>
                  <a:schemeClr val="bg1"/>
                </a:solidFill>
                <a:latin typeface="+mn-ea"/>
              </a:rPr>
              <a:t>11</a:t>
            </a:r>
            <a:r>
              <a:rPr lang="ja-JP" altLang="en-US" b="1" dirty="0" smtClean="0">
                <a:solidFill>
                  <a:schemeClr val="bg1"/>
                </a:solidFill>
                <a:latin typeface="+mn-ea"/>
              </a:rPr>
              <a:t>月</a:t>
            </a:r>
            <a:r>
              <a:rPr lang="en-US" altLang="ja-JP" b="1" dirty="0" smtClean="0">
                <a:solidFill>
                  <a:schemeClr val="bg1"/>
                </a:solidFill>
                <a:latin typeface="+mn-ea"/>
              </a:rPr>
              <a:t>13</a:t>
            </a:r>
            <a:r>
              <a:rPr lang="ja-JP" altLang="en-US" b="1" smtClean="0">
                <a:solidFill>
                  <a:schemeClr val="bg1"/>
                </a:solidFill>
                <a:latin typeface="+mn-ea"/>
              </a:rPr>
              <a:t>日（</a:t>
            </a:r>
            <a:r>
              <a:rPr lang="ja-JP" altLang="en-US" b="1" smtClean="0">
                <a:solidFill>
                  <a:schemeClr val="bg1"/>
                </a:solidFill>
                <a:latin typeface="+mn-ea"/>
              </a:rPr>
              <a:t>水</a:t>
            </a:r>
            <a:r>
              <a:rPr lang="ja-JP" altLang="en-US" b="1">
                <a:solidFill>
                  <a:schemeClr val="bg1"/>
                </a:solidFill>
                <a:latin typeface="+mn-ea"/>
              </a:rPr>
              <a:t>）</a:t>
            </a:r>
            <a:endParaRPr lang="ja-JP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7" name="正方形/長方形 6">
            <a:extLst>
              <a:ext uri="{FF2B5EF4-FFF2-40B4-BE49-F238E27FC236}">
                <a16:creationId xmlns:a16="http://schemas.microsoft.com/office/drawing/2014/main" xmlns="" id="{7FAFA329-38EA-486F-89E7-57D583666036}"/>
              </a:ext>
            </a:extLst>
          </p:cNvPr>
          <p:cNvSpPr/>
          <p:nvPr/>
        </p:nvSpPr>
        <p:spPr>
          <a:xfrm>
            <a:off x="474342" y="1427537"/>
            <a:ext cx="2954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>
                <a:latin typeface="+mn-ea"/>
              </a:rPr>
              <a:t>百合丘就労援助センター行</a:t>
            </a:r>
          </a:p>
        </p:txBody>
      </p:sp>
      <p:sp>
        <p:nvSpPr>
          <p:cNvPr id="8" name="正方形/長方形 7">
            <a:extLst>
              <a:ext uri="{FF2B5EF4-FFF2-40B4-BE49-F238E27FC236}">
                <a16:creationId xmlns:a16="http://schemas.microsoft.com/office/drawing/2014/main" xmlns="" id="{D2840339-0317-4506-A015-847A26161C9A}"/>
              </a:ext>
            </a:extLst>
          </p:cNvPr>
          <p:cNvSpPr/>
          <p:nvPr/>
        </p:nvSpPr>
        <p:spPr>
          <a:xfrm>
            <a:off x="179389" y="5889545"/>
            <a:ext cx="354456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ja-JP" altLang="en-US" dirty="0">
                <a:ln w="0"/>
                <a:latin typeface="+mn-ea"/>
              </a:rPr>
              <a:t>　</a:t>
            </a:r>
            <a:r>
              <a:rPr lang="ja-JP" altLang="en-US" b="1" dirty="0">
                <a:ln w="0"/>
                <a:latin typeface="+mn-ea"/>
              </a:rPr>
              <a:t>会場</a:t>
            </a:r>
            <a:endParaRPr lang="en-US" altLang="ja-JP" b="1" dirty="0">
              <a:ln w="0"/>
              <a:latin typeface="+mn-ea"/>
            </a:endParaRPr>
          </a:p>
          <a:p>
            <a:r>
              <a:rPr lang="ja-JP" altLang="en-US" dirty="0">
                <a:ln w="0"/>
                <a:latin typeface="+mn-ea"/>
              </a:rPr>
              <a:t>　北部</a:t>
            </a:r>
            <a:r>
              <a:rPr lang="ja-JP" altLang="en-US" sz="1600" dirty="0">
                <a:ln w="0"/>
                <a:latin typeface="+mn-ea"/>
              </a:rPr>
              <a:t>リハビリテーションセンター</a:t>
            </a:r>
            <a:endParaRPr lang="en-US" altLang="ja-JP" sz="1600" dirty="0">
              <a:ln w="0"/>
              <a:latin typeface="+mn-ea"/>
            </a:endParaRPr>
          </a:p>
          <a:p>
            <a:r>
              <a:rPr lang="ja-JP" altLang="en-US" dirty="0">
                <a:ln w="0"/>
                <a:latin typeface="+mn-ea"/>
              </a:rPr>
              <a:t>　３階会議室</a:t>
            </a:r>
            <a:endParaRPr lang="ja-JP" altLang="en-US" b="0" cap="none" spc="0" dirty="0">
              <a:ln w="0"/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正方形/長方形 8">
            <a:extLst>
              <a:ext uri="{FF2B5EF4-FFF2-40B4-BE49-F238E27FC236}">
                <a16:creationId xmlns:a16="http://schemas.microsoft.com/office/drawing/2014/main" xmlns="" id="{710C1123-7202-4858-B0E1-CE0F8D6A5775}"/>
              </a:ext>
            </a:extLst>
          </p:cNvPr>
          <p:cNvSpPr/>
          <p:nvPr/>
        </p:nvSpPr>
        <p:spPr>
          <a:xfrm>
            <a:off x="179389" y="7191729"/>
            <a:ext cx="534131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ja-JP" altLang="en-US" sz="1600" b="1" dirty="0">
                <a:ln w="0"/>
                <a:latin typeface="+mn-ea"/>
              </a:rPr>
              <a:t>　</a:t>
            </a:r>
            <a:r>
              <a:rPr lang="ja-JP" altLang="en-US" b="1" dirty="0">
                <a:ln w="0"/>
                <a:latin typeface="+mn-ea"/>
              </a:rPr>
              <a:t>住所</a:t>
            </a:r>
            <a:endParaRPr lang="en-US" altLang="ja-JP" sz="1600" b="1" dirty="0">
              <a:ln w="0"/>
              <a:latin typeface="+mn-ea"/>
            </a:endParaRPr>
          </a:p>
          <a:p>
            <a:r>
              <a:rPr lang="ja-JP" altLang="en-US" sz="1600" dirty="0">
                <a:ln w="0"/>
                <a:latin typeface="+mn-ea"/>
              </a:rPr>
              <a:t>　麻生区百合丘２－８－２</a:t>
            </a:r>
            <a:endParaRPr lang="en-US" altLang="ja-JP" sz="1600" dirty="0">
              <a:ln w="0"/>
              <a:latin typeface="+mn-ea"/>
            </a:endParaRPr>
          </a:p>
          <a:p>
            <a:r>
              <a:rPr lang="ja-JP" altLang="en-US" sz="1600" dirty="0">
                <a:ln w="0"/>
                <a:latin typeface="+mn-ea"/>
              </a:rPr>
              <a:t>（小田急線　百合丘駅より</a:t>
            </a:r>
            <a:endParaRPr lang="en-US" altLang="ja-JP" sz="1600" dirty="0">
              <a:ln w="0"/>
              <a:latin typeface="+mn-ea"/>
            </a:endParaRPr>
          </a:p>
          <a:p>
            <a:r>
              <a:rPr lang="ja-JP" altLang="en-US" sz="1600" dirty="0">
                <a:ln w="0"/>
                <a:latin typeface="+mn-ea"/>
              </a:rPr>
              <a:t>　　　　　　　　　徒歩８分程度）</a:t>
            </a:r>
            <a:endParaRPr lang="ja-JP" altLang="en-US" sz="1600" b="0" cap="none" spc="0" dirty="0">
              <a:ln w="0"/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0" name="図 9">
            <a:extLst>
              <a:ext uri="{FF2B5EF4-FFF2-40B4-BE49-F238E27FC236}">
                <a16:creationId xmlns:a16="http://schemas.microsoft.com/office/drawing/2014/main" xmlns="" id="{C20C8EE8-0DAD-43CB-91DF-C290F2E538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2141" y="5889545"/>
            <a:ext cx="2720881" cy="2596512"/>
          </a:xfrm>
          <a:prstGeom prst="rect">
            <a:avLst/>
          </a:prstGeom>
        </p:spPr>
      </p:pic>
      <p:pic>
        <p:nvPicPr>
          <p:cNvPr id="12" name="グラフィックス 11" descr="穀物">
            <a:extLst>
              <a:ext uri="{FF2B5EF4-FFF2-40B4-BE49-F238E27FC236}">
                <a16:creationId xmlns:a16="http://schemas.microsoft.com/office/drawing/2014/main" xmlns="" id="{25D7AD3A-841C-4D70-B483-BF7277CB89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394368" y="8767772"/>
            <a:ext cx="266032" cy="266032"/>
          </a:xfrm>
          <a:prstGeom prst="rect">
            <a:avLst/>
          </a:prstGeom>
        </p:spPr>
      </p:pic>
      <p:pic>
        <p:nvPicPr>
          <p:cNvPr id="13" name="グラフィックス 12" descr="穀物">
            <a:extLst>
              <a:ext uri="{FF2B5EF4-FFF2-40B4-BE49-F238E27FC236}">
                <a16:creationId xmlns:a16="http://schemas.microsoft.com/office/drawing/2014/main" xmlns="" id="{3A410D8C-E79A-4BD0-819D-195D7D13E38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08177" y="5931749"/>
            <a:ext cx="266032" cy="266032"/>
          </a:xfrm>
          <a:prstGeom prst="rect">
            <a:avLst/>
          </a:prstGeom>
        </p:spPr>
      </p:pic>
      <p:pic>
        <p:nvPicPr>
          <p:cNvPr id="14" name="グラフィックス 13" descr="穀物">
            <a:extLst>
              <a:ext uri="{FF2B5EF4-FFF2-40B4-BE49-F238E27FC236}">
                <a16:creationId xmlns:a16="http://schemas.microsoft.com/office/drawing/2014/main" xmlns="" id="{2B8E495B-AC8D-41AD-BC6D-8A8E9D62920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208177" y="7239849"/>
            <a:ext cx="266032" cy="266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4680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スリップストリーム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744</TotalTime>
  <Words>238</Words>
  <Application>Plott Corporation</Application>
  <PresentationFormat>A4 210 x 297 mm</PresentationFormat>
  <Paragraphs>58</Paragraphs>
  <Slides>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9" baseType="lpstr">
      <vt:lpstr>UD デジタル 教科書体 NP-R</vt:lpstr>
      <vt:lpstr>游ゴシック</vt:lpstr>
      <vt:lpstr>游ゴシック Light</vt:lpstr>
      <vt:lpstr>Arial</vt:lpstr>
      <vt:lpstr>Calibri</vt:lpstr>
      <vt:lpstr>Calibri Light</vt:lpstr>
      <vt:lpstr>Office テーマ</vt:lpstr>
      <vt:lpstr>PowerPoint プレゼンテーション</vt:lpstr>
      <vt:lpstr>PowerPoint プレゼンテーション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働くしあわせJINEN-DO</dc:creator>
  <cp:lastModifiedBy>社会福祉法人 県央福祉会</cp:lastModifiedBy>
  <cp:revision>43</cp:revision>
  <cp:lastPrinted>2019-10-02T03:38:17Z</cp:lastPrinted>
  <dcterms:created xsi:type="dcterms:W3CDTF">2019-08-30T01:32:20Z</dcterms:created>
  <dcterms:modified xsi:type="dcterms:W3CDTF">2019-10-02T03:39:18Z</dcterms:modified>
</cp:coreProperties>
</file>