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4"/>
  </p:notesMasterIdLst>
  <p:sldIdLst>
    <p:sldId id="260" r:id="rId2"/>
    <p:sldId id="265" r:id="rId3"/>
  </p:sldIdLst>
  <p:sldSz cx="6858000" cy="9906000" type="A4"/>
  <p:notesSz cx="6735763"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6115" autoAdjust="0"/>
  </p:normalViewPr>
  <p:slideViewPr>
    <p:cSldViewPr snapToGrid="0">
      <p:cViewPr varScale="1">
        <p:scale>
          <a:sx n="48" d="100"/>
          <a:sy n="48" d="100"/>
        </p:scale>
        <p:origin x="2178" y="60"/>
      </p:cViewPr>
      <p:guideLst>
        <p:guide orient="horz" pos="3120"/>
        <p:guide pos="216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3" y="0"/>
            <a:ext cx="2919413" cy="495539"/>
          </a:xfrm>
          <a:prstGeom prst="rect">
            <a:avLst/>
          </a:prstGeom>
        </p:spPr>
        <p:txBody>
          <a:bodyPr vert="horz" lIns="91445" tIns="45723" rIns="91445" bIns="45723"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4763" y="0"/>
            <a:ext cx="2919412" cy="495539"/>
          </a:xfrm>
          <a:prstGeom prst="rect">
            <a:avLst/>
          </a:prstGeom>
        </p:spPr>
        <p:txBody>
          <a:bodyPr vert="horz" lIns="91445" tIns="45723" rIns="91445" bIns="45723" rtlCol="0"/>
          <a:lstStyle>
            <a:lvl1pPr algn="r">
              <a:defRPr sz="1200"/>
            </a:lvl1pPr>
          </a:lstStyle>
          <a:p>
            <a:fld id="{51E2A22E-D69E-4F60-9CC5-CCC1DBCA64C4}" type="datetimeFigureOut">
              <a:rPr kumimoji="1" lang="ja-JP" altLang="en-US" smtClean="0"/>
              <a:t>2020/1/6</a:t>
            </a:fld>
            <a:endParaRPr kumimoji="1" lang="ja-JP" altLang="en-US"/>
          </a:p>
        </p:txBody>
      </p:sp>
      <p:sp>
        <p:nvSpPr>
          <p:cNvPr id="4" name="スライド イメージ プレースホルダー 3"/>
          <p:cNvSpPr>
            <a:spLocks noGrp="1" noRot="1" noChangeAspect="1"/>
          </p:cNvSpPr>
          <p:nvPr>
            <p:ph type="sldImg" idx="2"/>
          </p:nvPr>
        </p:nvSpPr>
        <p:spPr>
          <a:xfrm>
            <a:off x="2214563" y="1233488"/>
            <a:ext cx="2306637" cy="3332162"/>
          </a:xfrm>
          <a:prstGeom prst="rect">
            <a:avLst/>
          </a:prstGeom>
          <a:noFill/>
          <a:ln w="12700">
            <a:solidFill>
              <a:prstClr val="black"/>
            </a:solidFill>
          </a:ln>
        </p:spPr>
        <p:txBody>
          <a:bodyPr vert="horz" lIns="91445" tIns="45723" rIns="91445" bIns="45723" rtlCol="0" anchor="ctr"/>
          <a:lstStyle/>
          <a:p>
            <a:endParaRPr lang="ja-JP" altLang="en-US"/>
          </a:p>
        </p:txBody>
      </p:sp>
      <p:sp>
        <p:nvSpPr>
          <p:cNvPr id="5" name="ノート プレースホルダー 4"/>
          <p:cNvSpPr>
            <a:spLocks noGrp="1"/>
          </p:cNvSpPr>
          <p:nvPr>
            <p:ph type="body" sz="quarter" idx="3"/>
          </p:nvPr>
        </p:nvSpPr>
        <p:spPr>
          <a:xfrm>
            <a:off x="673102" y="4750507"/>
            <a:ext cx="5389563" cy="3888075"/>
          </a:xfrm>
          <a:prstGeom prst="rect">
            <a:avLst/>
          </a:prstGeom>
        </p:spPr>
        <p:txBody>
          <a:bodyPr vert="horz" lIns="91445" tIns="45723" rIns="91445" bIns="45723"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3" y="9377124"/>
            <a:ext cx="2919413" cy="495539"/>
          </a:xfrm>
          <a:prstGeom prst="rect">
            <a:avLst/>
          </a:prstGeom>
        </p:spPr>
        <p:txBody>
          <a:bodyPr vert="horz" lIns="91445" tIns="45723" rIns="91445" bIns="45723"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4763" y="9377124"/>
            <a:ext cx="2919412" cy="495539"/>
          </a:xfrm>
          <a:prstGeom prst="rect">
            <a:avLst/>
          </a:prstGeom>
        </p:spPr>
        <p:txBody>
          <a:bodyPr vert="horz" lIns="91445" tIns="45723" rIns="91445" bIns="45723" rtlCol="0" anchor="b"/>
          <a:lstStyle>
            <a:lvl1pPr algn="r">
              <a:defRPr sz="1200"/>
            </a:lvl1pPr>
          </a:lstStyle>
          <a:p>
            <a:fld id="{A2845F26-0D06-4823-8FA1-C9809B4716A3}" type="slidenum">
              <a:rPr kumimoji="1" lang="ja-JP" altLang="en-US" smtClean="0"/>
              <a:t>‹#›</a:t>
            </a:fld>
            <a:endParaRPr kumimoji="1" lang="ja-JP" altLang="en-US"/>
          </a:p>
        </p:txBody>
      </p:sp>
    </p:spTree>
    <p:extLst>
      <p:ext uri="{BB962C8B-B14F-4D97-AF65-F5344CB8AC3E}">
        <p14:creationId xmlns:p14="http://schemas.microsoft.com/office/powerpoint/2010/main" val="253676868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857250" y="878241"/>
            <a:ext cx="5143500" cy="1960209"/>
          </a:xfrm>
        </p:spPr>
        <p:txBody>
          <a:bodyPr anchor="b"/>
          <a:lstStyle>
            <a:lvl1pPr algn="ctr">
              <a:defRPr sz="4500"/>
            </a:lvl1pPr>
          </a:lstStyle>
          <a:p>
            <a:r>
              <a:rPr lang="ja-JP" altLang="en-US" dirty="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7E37E593-86E5-4054-9072-39042BAC78BC}" type="datetimeFigureOut">
              <a:rPr kumimoji="1" lang="ja-JP" altLang="en-US" smtClean="0"/>
              <a:t>2020/1/6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AA78A13-B6E4-4BD0-B977-9B69577FE858}" type="slidenum">
              <a:rPr kumimoji="1" lang="ja-JP" altLang="en-US" smtClean="0"/>
              <a:t>‹#›</a:t>
            </a:fld>
            <a:endParaRPr kumimoji="1" lang="ja-JP" altLang="en-US"/>
          </a:p>
        </p:txBody>
      </p:sp>
    </p:spTree>
    <p:extLst>
      <p:ext uri="{BB962C8B-B14F-4D97-AF65-F5344CB8AC3E}">
        <p14:creationId xmlns:p14="http://schemas.microsoft.com/office/powerpoint/2010/main" val="108077905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E37E593-86E5-4054-9072-39042BAC78BC}" type="datetimeFigureOut">
              <a:rPr kumimoji="1" lang="ja-JP" altLang="en-US" smtClean="0"/>
              <a:t>2020/1/6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CAA78A13-B6E4-4BD0-B977-9B69577FE858}" type="slidenum">
              <a:rPr kumimoji="1" lang="ja-JP" altLang="en-US" smtClean="0"/>
              <a:t>‹#›</a:t>
            </a:fld>
            <a:endParaRPr kumimoji="1" lang="ja-JP" altLang="en-US"/>
          </a:p>
        </p:txBody>
      </p:sp>
    </p:spTree>
    <p:extLst>
      <p:ext uri="{BB962C8B-B14F-4D97-AF65-F5344CB8AC3E}">
        <p14:creationId xmlns:p14="http://schemas.microsoft.com/office/powerpoint/2010/main" val="2204868593"/>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線コネクタ 3">
            <a:extLst>
              <a:ext uri="{FF2B5EF4-FFF2-40B4-BE49-F238E27FC236}">
                <a16:creationId xmlns:a16="http://schemas.microsoft.com/office/drawing/2014/main" id="{9302F232-4BC9-4CDB-B4AA-4117C8825F6B}"/>
              </a:ext>
            </a:extLst>
          </p:cNvPr>
          <p:cNvCxnSpPr>
            <a:cxnSpLocks/>
          </p:cNvCxnSpPr>
          <p:nvPr/>
        </p:nvCxnSpPr>
        <p:spPr>
          <a:xfrm>
            <a:off x="4517456" y="6883400"/>
            <a:ext cx="0" cy="3022600"/>
          </a:xfrm>
          <a:prstGeom prst="line">
            <a:avLst/>
          </a:prstGeom>
          <a:ln w="76200" cmpd="thickThin">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タイトル 1">
            <a:extLst>
              <a:ext uri="{FF2B5EF4-FFF2-40B4-BE49-F238E27FC236}">
                <a16:creationId xmlns:a16="http://schemas.microsoft.com/office/drawing/2014/main" id="{F8E1B32E-F920-460D-BC49-86A822F18861}"/>
              </a:ext>
            </a:extLst>
          </p:cNvPr>
          <p:cNvSpPr>
            <a:spLocks noGrp="1"/>
          </p:cNvSpPr>
          <p:nvPr>
            <p:ph type="ctrTitle"/>
          </p:nvPr>
        </p:nvSpPr>
        <p:spPr>
          <a:xfrm>
            <a:off x="1060174" y="2570922"/>
            <a:ext cx="5618922" cy="702365"/>
          </a:xfrm>
          <a:noFill/>
        </p:spPr>
        <p:txBody>
          <a:bodyPr anchor="t">
            <a:normAutofit fontScale="90000"/>
          </a:bodyPr>
          <a:lstStyle/>
          <a:p>
            <a:pPr algn="l"/>
            <a:r>
              <a:rPr kumimoji="1" lang="ja-JP" altLang="en-US" sz="2800" dirty="0">
                <a:latin typeface="Meiryo UI" panose="020B0604030504040204" pitchFamily="50" charset="-128"/>
                <a:ea typeface="Meiryo UI" panose="020B0604030504040204" pitchFamily="50" charset="-128"/>
              </a:rPr>
              <a:t>「小児在宅支援センターの現状と</a:t>
            </a:r>
            <a:r>
              <a:rPr kumimoji="1" lang="en-US" altLang="ja-JP" sz="2800" dirty="0">
                <a:latin typeface="Meiryo UI" panose="020B0604030504040204" pitchFamily="50" charset="-128"/>
                <a:ea typeface="Meiryo UI" panose="020B0604030504040204" pitchFamily="50" charset="-128"/>
              </a:rPr>
              <a:t/>
            </a:r>
            <a:br>
              <a:rPr kumimoji="1" lang="en-US" altLang="ja-JP" sz="2800" dirty="0">
                <a:latin typeface="Meiryo UI" panose="020B0604030504040204" pitchFamily="50" charset="-128"/>
                <a:ea typeface="Meiryo UI" panose="020B0604030504040204" pitchFamily="50" charset="-128"/>
              </a:rPr>
            </a:br>
            <a:r>
              <a:rPr kumimoji="1" lang="ja-JP" altLang="en-US" sz="2800" dirty="0">
                <a:latin typeface="Meiryo UI" panose="020B0604030504040204" pitchFamily="50" charset="-128"/>
                <a:ea typeface="Meiryo UI" panose="020B0604030504040204" pitchFamily="50" charset="-128"/>
              </a:rPr>
              <a:t>　　　　　　　　　　　　　　　 今後の課題」</a:t>
            </a:r>
          </a:p>
        </p:txBody>
      </p:sp>
      <p:sp>
        <p:nvSpPr>
          <p:cNvPr id="7" name="正方形/長方形 6">
            <a:extLst>
              <a:ext uri="{FF2B5EF4-FFF2-40B4-BE49-F238E27FC236}">
                <a16:creationId xmlns:a16="http://schemas.microsoft.com/office/drawing/2014/main" id="{B2D1B81C-E47F-454A-BD79-31CB78F5195B}"/>
              </a:ext>
            </a:extLst>
          </p:cNvPr>
          <p:cNvSpPr/>
          <p:nvPr/>
        </p:nvSpPr>
        <p:spPr>
          <a:xfrm>
            <a:off x="4610100" y="7209183"/>
            <a:ext cx="2148509" cy="258251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1400" dirty="0">
                <a:solidFill>
                  <a:schemeClr val="tx1"/>
                </a:solidFill>
                <a:latin typeface="Meiryo UI" panose="020B0604030504040204" pitchFamily="50" charset="-128"/>
                <a:ea typeface="Meiryo UI" panose="020B0604030504040204" pitchFamily="50" charset="-128"/>
              </a:rPr>
              <a:t>裏面（別紙）の申込用紙に記入し、</a:t>
            </a:r>
            <a:r>
              <a:rPr kumimoji="1" lang="en-US" altLang="ja-JP" sz="1400" dirty="0">
                <a:solidFill>
                  <a:schemeClr val="tx1"/>
                </a:solidFill>
                <a:latin typeface="Meiryo UI" panose="020B0604030504040204" pitchFamily="50" charset="-128"/>
                <a:ea typeface="Meiryo UI" panose="020B0604030504040204" pitchFamily="50" charset="-128"/>
              </a:rPr>
              <a:t>FAX</a:t>
            </a:r>
            <a:r>
              <a:rPr kumimoji="1" lang="ja-JP" altLang="en-US" sz="1400" dirty="0">
                <a:solidFill>
                  <a:schemeClr val="tx1"/>
                </a:solidFill>
                <a:latin typeface="Meiryo UI" panose="020B0604030504040204" pitchFamily="50" charset="-128"/>
                <a:ea typeface="Meiryo UI" panose="020B0604030504040204" pitchFamily="50" charset="-128"/>
              </a:rPr>
              <a:t>または郵送にてお申込み下さい。　</a:t>
            </a:r>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　</a:t>
            </a:r>
            <a:r>
              <a:rPr kumimoji="1" lang="en-US" altLang="ja-JP" sz="1400" dirty="0">
                <a:solidFill>
                  <a:schemeClr val="tx1"/>
                </a:solidFill>
                <a:latin typeface="Meiryo UI" panose="020B0604030504040204" pitchFamily="50" charset="-128"/>
                <a:ea typeface="Meiryo UI" panose="020B0604030504040204" pitchFamily="50" charset="-128"/>
              </a:rPr>
              <a:t>R2.1/27</a:t>
            </a:r>
            <a:r>
              <a:rPr kumimoji="1" lang="ja-JP" altLang="en-US" sz="1400" dirty="0">
                <a:solidFill>
                  <a:schemeClr val="tx1"/>
                </a:solidFill>
                <a:latin typeface="Meiryo UI" panose="020B0604030504040204" pitchFamily="50" charset="-128"/>
                <a:ea typeface="Meiryo UI" panose="020B0604030504040204" pitchFamily="50" charset="-128"/>
              </a:rPr>
              <a:t>（月）必着</a:t>
            </a:r>
            <a:endParaRPr kumimoji="1" lang="en-US" altLang="ja-JP" sz="1400" dirty="0">
              <a:solidFill>
                <a:schemeClr val="tx1"/>
              </a:solidFill>
              <a:latin typeface="Meiryo UI" panose="020B0604030504040204" pitchFamily="50" charset="-128"/>
              <a:ea typeface="Meiryo UI" panose="020B0604030504040204" pitchFamily="50" charset="-128"/>
            </a:endParaRPr>
          </a:p>
          <a:p>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en-US" altLang="ja-JP" sz="1400" dirty="0">
                <a:solidFill>
                  <a:schemeClr val="tx1"/>
                </a:solidFill>
                <a:latin typeface="Meiryo UI" panose="020B0604030504040204" pitchFamily="50" charset="-128"/>
                <a:ea typeface="Meiryo UI" panose="020B0604030504040204" pitchFamily="50" charset="-128"/>
              </a:rPr>
              <a:t>【FAX】</a:t>
            </a:r>
          </a:p>
          <a:p>
            <a:r>
              <a:rPr kumimoji="1" lang="en-US" altLang="ja-JP" sz="1400" dirty="0">
                <a:solidFill>
                  <a:schemeClr val="tx1"/>
                </a:solidFill>
                <a:latin typeface="Meiryo UI" panose="020B0604030504040204" pitchFamily="50" charset="-128"/>
                <a:ea typeface="Meiryo UI" panose="020B0604030504040204" pitchFamily="50" charset="-128"/>
              </a:rPr>
              <a:t>042-749-6356</a:t>
            </a:r>
          </a:p>
          <a:p>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en-US" altLang="ja-JP" sz="1400" dirty="0">
                <a:solidFill>
                  <a:schemeClr val="tx1"/>
                </a:solidFill>
                <a:latin typeface="Meiryo UI" panose="020B0604030504040204" pitchFamily="50" charset="-128"/>
                <a:ea typeface="Meiryo UI" panose="020B0604030504040204" pitchFamily="50" charset="-128"/>
              </a:rPr>
              <a:t>【</a:t>
            </a:r>
            <a:r>
              <a:rPr kumimoji="1" lang="ja-JP" altLang="en-US" sz="1400" dirty="0">
                <a:solidFill>
                  <a:schemeClr val="tx1"/>
                </a:solidFill>
                <a:latin typeface="Meiryo UI" panose="020B0604030504040204" pitchFamily="50" charset="-128"/>
                <a:ea typeface="Meiryo UI" panose="020B0604030504040204" pitchFamily="50" charset="-128"/>
              </a:rPr>
              <a:t>お問い合わせ</a:t>
            </a:r>
            <a:r>
              <a:rPr kumimoji="1" lang="en-US" altLang="ja-JP" sz="1400" dirty="0">
                <a:solidFill>
                  <a:schemeClr val="tx1"/>
                </a:solidFill>
                <a:latin typeface="Meiryo UI" panose="020B0604030504040204" pitchFamily="50" charset="-128"/>
                <a:ea typeface="Meiryo UI" panose="020B0604030504040204" pitchFamily="50" charset="-128"/>
              </a:rPr>
              <a:t>】</a:t>
            </a:r>
          </a:p>
          <a:p>
            <a:r>
              <a:rPr kumimoji="1" lang="en-US" altLang="ja-JP" sz="1400" dirty="0">
                <a:solidFill>
                  <a:schemeClr val="tx1"/>
                </a:solidFill>
                <a:latin typeface="Meiryo UI" panose="020B0604030504040204" pitchFamily="50" charset="-128"/>
                <a:ea typeface="Meiryo UI" panose="020B0604030504040204" pitchFamily="50" charset="-128"/>
              </a:rPr>
              <a:t>TEL</a:t>
            </a:r>
            <a:r>
              <a:rPr kumimoji="1" lang="ja-JP" altLang="en-US" sz="1400" dirty="0">
                <a:solidFill>
                  <a:schemeClr val="tx1"/>
                </a:solidFill>
                <a:latin typeface="Meiryo UI" panose="020B0604030504040204" pitchFamily="50" charset="-128"/>
                <a:ea typeface="Meiryo UI" panose="020B0604030504040204" pitchFamily="50" charset="-128"/>
              </a:rPr>
              <a:t>：</a:t>
            </a:r>
            <a:r>
              <a:rPr kumimoji="1" lang="en-US" altLang="ja-JP" sz="1400" dirty="0">
                <a:solidFill>
                  <a:schemeClr val="tx1"/>
                </a:solidFill>
                <a:latin typeface="Meiryo UI" panose="020B0604030504040204" pitchFamily="50" charset="-128"/>
                <a:ea typeface="Meiryo UI" panose="020B0604030504040204" pitchFamily="50" charset="-128"/>
              </a:rPr>
              <a:t>042-749-6316</a:t>
            </a:r>
          </a:p>
          <a:p>
            <a:r>
              <a:rPr kumimoji="1" lang="ja-JP" altLang="en-US" sz="1400" dirty="0">
                <a:solidFill>
                  <a:schemeClr val="tx1"/>
                </a:solidFill>
                <a:latin typeface="Meiryo UI" panose="020B0604030504040204" pitchFamily="50" charset="-128"/>
                <a:ea typeface="Meiryo UI" panose="020B0604030504040204" pitchFamily="50" charset="-128"/>
              </a:rPr>
              <a:t>平日 </a:t>
            </a:r>
            <a:r>
              <a:rPr kumimoji="1" lang="en-US" altLang="ja-JP" sz="1400" dirty="0">
                <a:solidFill>
                  <a:schemeClr val="tx1"/>
                </a:solidFill>
                <a:latin typeface="Meiryo UI" panose="020B0604030504040204" pitchFamily="50" charset="-128"/>
                <a:ea typeface="Meiryo UI" panose="020B0604030504040204" pitchFamily="50" charset="-128"/>
              </a:rPr>
              <a:t>8:30</a:t>
            </a:r>
            <a:r>
              <a:rPr kumimoji="1" lang="ja-JP" altLang="en-US" sz="1400" dirty="0">
                <a:solidFill>
                  <a:schemeClr val="tx1"/>
                </a:solidFill>
                <a:latin typeface="Meiryo UI" panose="020B0604030504040204" pitchFamily="50" charset="-128"/>
                <a:ea typeface="Meiryo UI" panose="020B0604030504040204" pitchFamily="50" charset="-128"/>
              </a:rPr>
              <a:t>～</a:t>
            </a:r>
            <a:r>
              <a:rPr kumimoji="1" lang="en-US" altLang="ja-JP" sz="1400" dirty="0">
                <a:solidFill>
                  <a:schemeClr val="tx1"/>
                </a:solidFill>
                <a:latin typeface="Meiryo UI" panose="020B0604030504040204" pitchFamily="50" charset="-128"/>
                <a:ea typeface="Meiryo UI" panose="020B0604030504040204" pitchFamily="50" charset="-128"/>
              </a:rPr>
              <a:t> 17:00</a:t>
            </a:r>
          </a:p>
        </p:txBody>
      </p:sp>
      <p:sp>
        <p:nvSpPr>
          <p:cNvPr id="8" name="正方形/長方形 7">
            <a:extLst>
              <a:ext uri="{FF2B5EF4-FFF2-40B4-BE49-F238E27FC236}">
                <a16:creationId xmlns:a16="http://schemas.microsoft.com/office/drawing/2014/main" id="{9488A3F9-6972-4E06-8E16-6D6179E56E41}"/>
              </a:ext>
            </a:extLst>
          </p:cNvPr>
          <p:cNvSpPr/>
          <p:nvPr/>
        </p:nvSpPr>
        <p:spPr>
          <a:xfrm>
            <a:off x="252830" y="7825582"/>
            <a:ext cx="4163207" cy="197881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kumimoji="1" lang="ja-JP" altLang="en-US" sz="1400" dirty="0">
                <a:solidFill>
                  <a:schemeClr val="tx1"/>
                </a:solidFill>
                <a:latin typeface="Meiryo UI" panose="020B0604030504040204" pitchFamily="50" charset="-128"/>
                <a:ea typeface="Meiryo UI" panose="020B0604030504040204" pitchFamily="50" charset="-128"/>
              </a:rPr>
              <a:t>電車・バス  小田急線相模大野駅</a:t>
            </a:r>
            <a:r>
              <a:rPr kumimoji="1" lang="en-US" altLang="ja-JP" sz="1400" dirty="0">
                <a:solidFill>
                  <a:schemeClr val="tx1"/>
                </a:solidFill>
                <a:latin typeface="Meiryo UI" panose="020B0604030504040204" pitchFamily="50" charset="-128"/>
                <a:ea typeface="Meiryo UI" panose="020B0604030504040204" pitchFamily="50" charset="-128"/>
              </a:rPr>
              <a:t> –</a:t>
            </a:r>
            <a:r>
              <a:rPr kumimoji="1" lang="ja-JP" altLang="en-US" sz="1400" dirty="0">
                <a:solidFill>
                  <a:schemeClr val="tx1"/>
                </a:solidFill>
                <a:latin typeface="Meiryo UI" panose="020B0604030504040204" pitchFamily="50" charset="-128"/>
                <a:ea typeface="Meiryo UI" panose="020B0604030504040204" pitchFamily="50" charset="-128"/>
              </a:rPr>
              <a:t> </a:t>
            </a:r>
            <a:r>
              <a:rPr kumimoji="1" lang="en-US" altLang="ja-JP" sz="1400" dirty="0">
                <a:solidFill>
                  <a:schemeClr val="tx1"/>
                </a:solidFill>
                <a:latin typeface="Meiryo UI" panose="020B0604030504040204" pitchFamily="50" charset="-128"/>
                <a:ea typeface="Meiryo UI" panose="020B0604030504040204" pitchFamily="50" charset="-128"/>
              </a:rPr>
              <a:t>JR</a:t>
            </a:r>
            <a:r>
              <a:rPr kumimoji="1" lang="ja-JP" altLang="en-US" sz="1400" dirty="0">
                <a:solidFill>
                  <a:schemeClr val="tx1"/>
                </a:solidFill>
                <a:latin typeface="Meiryo UI" panose="020B0604030504040204" pitchFamily="50" charset="-128"/>
                <a:ea typeface="Meiryo UI" panose="020B0604030504040204" pitchFamily="50" charset="-128"/>
              </a:rPr>
              <a:t>相模原駅</a:t>
            </a:r>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              南警察署前下車</a:t>
            </a:r>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en-US" altLang="ja-JP" sz="1400" dirty="0">
                <a:solidFill>
                  <a:schemeClr val="tx1"/>
                </a:solidFill>
                <a:latin typeface="Meiryo UI" panose="020B0604030504040204" pitchFamily="50" charset="-128"/>
                <a:ea typeface="Meiryo UI" panose="020B0604030504040204" pitchFamily="50" charset="-128"/>
              </a:rPr>
              <a:t>              </a:t>
            </a:r>
            <a:r>
              <a:rPr kumimoji="1" lang="ja-JP" altLang="en-US" sz="1400" dirty="0">
                <a:solidFill>
                  <a:schemeClr val="tx1"/>
                </a:solidFill>
                <a:latin typeface="Meiryo UI" panose="020B0604030504040204" pitchFamily="50" charset="-128"/>
                <a:ea typeface="Meiryo UI" panose="020B0604030504040204" pitchFamily="50" charset="-128"/>
              </a:rPr>
              <a:t>相模原市慰霊塔方向徒歩</a:t>
            </a:r>
            <a:r>
              <a:rPr kumimoji="1" lang="en-US" altLang="ja-JP" sz="1400" dirty="0">
                <a:solidFill>
                  <a:schemeClr val="tx1"/>
                </a:solidFill>
                <a:latin typeface="Meiryo UI" panose="020B0604030504040204" pitchFamily="50" charset="-128"/>
                <a:ea typeface="Meiryo UI" panose="020B0604030504040204" pitchFamily="50" charset="-128"/>
              </a:rPr>
              <a:t>5</a:t>
            </a:r>
            <a:r>
              <a:rPr kumimoji="1" lang="ja-JP" altLang="en-US" sz="1400" dirty="0">
                <a:solidFill>
                  <a:schemeClr val="tx1"/>
                </a:solidFill>
                <a:latin typeface="Meiryo UI" panose="020B0604030504040204" pitchFamily="50" charset="-128"/>
                <a:ea typeface="Meiryo UI" panose="020B0604030504040204" pitchFamily="50" charset="-128"/>
              </a:rPr>
              <a:t>分</a:t>
            </a:r>
            <a:endParaRPr kumimoji="1" lang="en-US" altLang="ja-JP" sz="1400" dirty="0">
              <a:solidFill>
                <a:schemeClr val="tx1"/>
              </a:solidFill>
              <a:latin typeface="Meiryo UI" panose="020B0604030504040204" pitchFamily="50" charset="-128"/>
              <a:ea typeface="Meiryo UI" panose="020B0604030504040204" pitchFamily="50" charset="-128"/>
            </a:endParaRPr>
          </a:p>
          <a:p>
            <a:endParaRPr kumimoji="1" lang="en-US" altLang="ja-JP" sz="10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徒歩  </a:t>
            </a:r>
            <a:r>
              <a:rPr kumimoji="1" lang="en-US" altLang="ja-JP" sz="1400" dirty="0">
                <a:solidFill>
                  <a:schemeClr val="tx1"/>
                </a:solidFill>
                <a:latin typeface="Meiryo UI" panose="020B0604030504040204" pitchFamily="50" charset="-128"/>
                <a:ea typeface="Meiryo UI" panose="020B0604030504040204" pitchFamily="50" charset="-128"/>
              </a:rPr>
              <a:t>JR </a:t>
            </a:r>
            <a:r>
              <a:rPr kumimoji="1" lang="ja-JP" altLang="en-US" sz="1400" dirty="0">
                <a:solidFill>
                  <a:schemeClr val="tx1"/>
                </a:solidFill>
                <a:latin typeface="Meiryo UI" panose="020B0604030504040204" pitchFamily="50" charset="-128"/>
                <a:ea typeface="Meiryo UI" panose="020B0604030504040204" pitchFamily="50" charset="-128"/>
              </a:rPr>
              <a:t>古淵駅から徒歩</a:t>
            </a:r>
            <a:r>
              <a:rPr kumimoji="1" lang="en-US" altLang="ja-JP" sz="1400" dirty="0">
                <a:solidFill>
                  <a:schemeClr val="tx1"/>
                </a:solidFill>
                <a:latin typeface="Meiryo UI" panose="020B0604030504040204" pitchFamily="50" charset="-128"/>
                <a:ea typeface="Meiryo UI" panose="020B0604030504040204" pitchFamily="50" charset="-128"/>
              </a:rPr>
              <a:t>20</a:t>
            </a:r>
            <a:r>
              <a:rPr kumimoji="1" lang="ja-JP" altLang="en-US" sz="1400" dirty="0">
                <a:solidFill>
                  <a:schemeClr val="tx1"/>
                </a:solidFill>
                <a:latin typeface="Meiryo UI" panose="020B0604030504040204" pitchFamily="50" charset="-128"/>
                <a:ea typeface="Meiryo UI" panose="020B0604030504040204" pitchFamily="50" charset="-128"/>
              </a:rPr>
              <a:t>分程度</a:t>
            </a:r>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        小田急線 相模大野駅から徒歩</a:t>
            </a:r>
            <a:r>
              <a:rPr kumimoji="1" lang="en-US" altLang="ja-JP" sz="1400" dirty="0">
                <a:solidFill>
                  <a:schemeClr val="tx1"/>
                </a:solidFill>
                <a:latin typeface="Meiryo UI" panose="020B0604030504040204" pitchFamily="50" charset="-128"/>
                <a:ea typeface="Meiryo UI" panose="020B0604030504040204" pitchFamily="50" charset="-128"/>
              </a:rPr>
              <a:t>25</a:t>
            </a:r>
            <a:r>
              <a:rPr kumimoji="1" lang="ja-JP" altLang="en-US" sz="1400" dirty="0">
                <a:solidFill>
                  <a:schemeClr val="tx1"/>
                </a:solidFill>
                <a:latin typeface="Meiryo UI" panose="020B0604030504040204" pitchFamily="50" charset="-128"/>
                <a:ea typeface="Meiryo UI" panose="020B0604030504040204" pitchFamily="50" charset="-128"/>
              </a:rPr>
              <a:t>分程度</a:t>
            </a:r>
            <a:endParaRPr kumimoji="1" lang="en-US" altLang="ja-JP" sz="1400" dirty="0">
              <a:solidFill>
                <a:schemeClr val="tx1"/>
              </a:solidFill>
              <a:latin typeface="Meiryo UI" panose="020B0604030504040204" pitchFamily="50" charset="-128"/>
              <a:ea typeface="Meiryo UI" panose="020B0604030504040204" pitchFamily="50" charset="-128"/>
            </a:endParaRPr>
          </a:p>
          <a:p>
            <a:endParaRPr kumimoji="1" lang="en-US" altLang="ja-JP" sz="10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お車  当園駐車場をご利用ください。数に限りがあります。</a:t>
            </a:r>
            <a:endParaRPr kumimoji="1" lang="en-US" altLang="ja-JP" sz="1400" dirty="0">
              <a:solidFill>
                <a:schemeClr val="tx1"/>
              </a:solidFill>
              <a:latin typeface="Meiryo UI" panose="020B0604030504040204" pitchFamily="50" charset="-128"/>
              <a:ea typeface="Meiryo UI" panose="020B0604030504040204" pitchFamily="50" charset="-128"/>
            </a:endParaRPr>
          </a:p>
          <a:p>
            <a:r>
              <a:rPr kumimoji="1" lang="ja-JP" altLang="en-US" sz="1400" dirty="0">
                <a:solidFill>
                  <a:schemeClr val="tx1"/>
                </a:solidFill>
                <a:latin typeface="Meiryo UI" panose="020B0604030504040204" pitchFamily="50" charset="-128"/>
                <a:ea typeface="Meiryo UI" panose="020B0604030504040204" pitchFamily="50" charset="-128"/>
              </a:rPr>
              <a:t>　　　　乗り合わせか、公共交通機関をご利用ください。</a:t>
            </a:r>
            <a:endParaRPr kumimoji="1" lang="en-US" altLang="ja-JP" sz="1400" dirty="0">
              <a:solidFill>
                <a:schemeClr val="tx1"/>
              </a:solidFill>
              <a:latin typeface="Meiryo UI" panose="020B0604030504040204" pitchFamily="50" charset="-128"/>
              <a:ea typeface="Meiryo UI" panose="020B0604030504040204" pitchFamily="50" charset="-128"/>
            </a:endParaRPr>
          </a:p>
          <a:p>
            <a:endParaRPr kumimoji="1" lang="ja-JP" altLang="en-US" sz="1400" dirty="0">
              <a:solidFill>
                <a:schemeClr val="tx1"/>
              </a:solidFill>
              <a:latin typeface="Meiryo UI" panose="020B0604030504040204" pitchFamily="50" charset="-128"/>
              <a:ea typeface="Meiryo UI" panose="020B0604030504040204" pitchFamily="50" charset="-128"/>
            </a:endParaRPr>
          </a:p>
        </p:txBody>
      </p:sp>
      <p:pic>
        <p:nvPicPr>
          <p:cNvPr id="9" name="図 8">
            <a:extLst>
              <a:ext uri="{FF2B5EF4-FFF2-40B4-BE49-F238E27FC236}">
                <a16:creationId xmlns:a16="http://schemas.microsoft.com/office/drawing/2014/main" id="{5E48F3C6-3272-4951-9DED-BF8A95B1BE0D}"/>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10000" b="90000" l="10000" r="90000">
                        <a14:foregroundMark x1="29100" y1="28600" x2="36200" y2="38100"/>
                        <a14:foregroundMark x1="48100" y1="18300" x2="52900" y2="23000"/>
                        <a14:foregroundMark x1="67200" y1="32500" x2="64000" y2="27800"/>
                        <a14:foregroundMark x1="48900" y1="11100" x2="41800" y2="23800"/>
                        <a14:foregroundMark x1="64800" y1="26200" x2="53700" y2="27800"/>
                        <a14:foregroundMark x1="48100" y1="39700" x2="36200" y2="38900"/>
                        <a14:foregroundMark x1="19600" y1="44400" x2="32300" y2="44400"/>
                        <a14:foregroundMark x1="53700" y1="34900" x2="56100" y2="42900"/>
                        <a14:foregroundMark x1="22000" y1="40500" x2="18800" y2="42100"/>
                        <a14:foregroundMark x1="43400" y1="61900" x2="46600" y2="69800"/>
                        <a14:foregroundMark x1="56900" y1="69800" x2="56900" y2="72200"/>
                        <a14:foregroundMark x1="46600" y1="39700" x2="46600" y2="39700"/>
                        <a14:foregroundMark x1="51300" y1="38900" x2="40200" y2="37300"/>
                        <a14:foregroundMark x1="55300" y1="68300" x2="55300" y2="75400"/>
                        <a14:foregroundMark x1="43200" y1="62600" x2="44900" y2="78700"/>
                        <a14:foregroundMark x1="56800" y1="69400" x2="56800" y2="83800"/>
                      </a14:backgroundRemoval>
                    </a14:imgEffect>
                  </a14:imgLayer>
                </a14:imgProps>
              </a:ext>
              <a:ext uri="{28A0092B-C50C-407E-A947-70E740481C1C}">
                <a14:useLocalDpi xmlns:a14="http://schemas.microsoft.com/office/drawing/2010/main" val="0"/>
              </a:ext>
            </a:extLst>
          </a:blip>
          <a:stretch>
            <a:fillRect/>
          </a:stretch>
        </p:blipFill>
        <p:spPr>
          <a:xfrm>
            <a:off x="5809666" y="277444"/>
            <a:ext cx="1048334" cy="1048334"/>
          </a:xfrm>
          <a:prstGeom prst="rect">
            <a:avLst/>
          </a:prstGeom>
        </p:spPr>
      </p:pic>
      <p:sp>
        <p:nvSpPr>
          <p:cNvPr id="10" name="正方形/長方形 9">
            <a:extLst>
              <a:ext uri="{FF2B5EF4-FFF2-40B4-BE49-F238E27FC236}">
                <a16:creationId xmlns:a16="http://schemas.microsoft.com/office/drawing/2014/main" id="{F6811627-280C-44BE-B357-B67C8238CF3D}"/>
              </a:ext>
            </a:extLst>
          </p:cNvPr>
          <p:cNvSpPr/>
          <p:nvPr/>
        </p:nvSpPr>
        <p:spPr>
          <a:xfrm>
            <a:off x="0" y="28410"/>
            <a:ext cx="6877050" cy="3920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1600" b="1" dirty="0">
                <a:solidFill>
                  <a:schemeClr val="accent6">
                    <a:lumMod val="75000"/>
                  </a:schemeClr>
                </a:solidFill>
                <a:latin typeface="Meiryo UI" panose="020B0604030504040204" pitchFamily="50" charset="-128"/>
                <a:ea typeface="Meiryo UI" panose="020B0604030504040204" pitchFamily="50" charset="-128"/>
              </a:rPr>
              <a:t>　令和元年</a:t>
            </a:r>
            <a:r>
              <a:rPr kumimoji="1" lang="ja-JP" altLang="en-US" sz="1400" dirty="0">
                <a:solidFill>
                  <a:schemeClr val="tx1"/>
                </a:solidFill>
                <a:latin typeface="Meiryo UI" panose="020B0604030504040204" pitchFamily="50" charset="-128"/>
                <a:ea typeface="Meiryo UI" panose="020B0604030504040204" pitchFamily="50" charset="-128"/>
              </a:rPr>
              <a:t>度 相模原市</a:t>
            </a:r>
            <a:r>
              <a:rPr kumimoji="1" lang="ja-JP" altLang="en-US" sz="1600" b="1" dirty="0">
                <a:solidFill>
                  <a:schemeClr val="accent6">
                    <a:lumMod val="75000"/>
                  </a:schemeClr>
                </a:solidFill>
                <a:latin typeface="Meiryo UI" panose="020B0604030504040204" pitchFamily="50" charset="-128"/>
                <a:ea typeface="Meiryo UI" panose="020B0604030504040204" pitchFamily="50" charset="-128"/>
              </a:rPr>
              <a:t>重症心身障害</a:t>
            </a:r>
            <a:r>
              <a:rPr kumimoji="1" lang="ja-JP" altLang="en-US" sz="1400" dirty="0">
                <a:solidFill>
                  <a:schemeClr val="tx1"/>
                </a:solidFill>
                <a:latin typeface="Meiryo UI" panose="020B0604030504040204" pitchFamily="50" charset="-128"/>
                <a:ea typeface="Meiryo UI" panose="020B0604030504040204" pitchFamily="50" charset="-128"/>
              </a:rPr>
              <a:t>児者・</a:t>
            </a:r>
            <a:r>
              <a:rPr kumimoji="1" lang="ja-JP" altLang="en-US" sz="1600" b="1" dirty="0">
                <a:solidFill>
                  <a:schemeClr val="accent6">
                    <a:lumMod val="75000"/>
                  </a:schemeClr>
                </a:solidFill>
                <a:latin typeface="Meiryo UI" panose="020B0604030504040204" pitchFamily="50" charset="-128"/>
                <a:ea typeface="Meiryo UI" panose="020B0604030504040204" pitchFamily="50" charset="-128"/>
              </a:rPr>
              <a:t>医療的ケア</a:t>
            </a:r>
            <a:r>
              <a:rPr kumimoji="1" lang="ja-JP" altLang="en-US" sz="1400" dirty="0">
                <a:solidFill>
                  <a:schemeClr val="tx1"/>
                </a:solidFill>
                <a:latin typeface="Meiryo UI" panose="020B0604030504040204" pitchFamily="50" charset="-128"/>
                <a:ea typeface="Meiryo UI" panose="020B0604030504040204" pitchFamily="50" charset="-128"/>
              </a:rPr>
              <a:t>児等</a:t>
            </a:r>
            <a:r>
              <a:rPr kumimoji="1" lang="ja-JP" altLang="en-US" sz="1600" b="1" dirty="0">
                <a:solidFill>
                  <a:schemeClr val="accent6">
                    <a:lumMod val="75000"/>
                  </a:schemeClr>
                </a:solidFill>
                <a:latin typeface="Meiryo UI" panose="020B0604030504040204" pitchFamily="50" charset="-128"/>
                <a:ea typeface="Meiryo UI" panose="020B0604030504040204" pitchFamily="50" charset="-128"/>
              </a:rPr>
              <a:t>看護研修</a:t>
            </a:r>
            <a:r>
              <a:rPr kumimoji="1" lang="ja-JP" altLang="en-US" sz="1400" dirty="0">
                <a:solidFill>
                  <a:schemeClr val="tx1"/>
                </a:solidFill>
                <a:latin typeface="Meiryo UI" panose="020B0604030504040204" pitchFamily="50" charset="-128"/>
                <a:ea typeface="Meiryo UI" panose="020B0604030504040204" pitchFamily="50" charset="-128"/>
              </a:rPr>
              <a:t>事業</a:t>
            </a:r>
            <a:endParaRPr kumimoji="1" lang="en-US" altLang="ja-JP" sz="1400" dirty="0">
              <a:solidFill>
                <a:schemeClr val="tx1"/>
              </a:solidFill>
              <a:latin typeface="Meiryo UI" panose="020B0604030504040204" pitchFamily="50" charset="-128"/>
              <a:ea typeface="Meiryo UI" panose="020B0604030504040204" pitchFamily="50" charset="-128"/>
            </a:endParaRPr>
          </a:p>
        </p:txBody>
      </p:sp>
      <p:sp>
        <p:nvSpPr>
          <p:cNvPr id="16" name="テキスト プレースホルダー 4">
            <a:extLst>
              <a:ext uri="{FF2B5EF4-FFF2-40B4-BE49-F238E27FC236}">
                <a16:creationId xmlns:a16="http://schemas.microsoft.com/office/drawing/2014/main" id="{4CB0607B-D29A-4EED-ABF1-9FC1BE6E94FB}"/>
              </a:ext>
            </a:extLst>
          </p:cNvPr>
          <p:cNvSpPr txBox="1">
            <a:spLocks/>
          </p:cNvSpPr>
          <p:nvPr/>
        </p:nvSpPr>
        <p:spPr>
          <a:xfrm>
            <a:off x="407204" y="1064528"/>
            <a:ext cx="6260822" cy="472724"/>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2000" dirty="0">
                <a:latin typeface="Meiryo UI" panose="020B0604030504040204" pitchFamily="50" charset="-128"/>
                <a:ea typeface="Meiryo UI" panose="020B0604030504040204" pitchFamily="50" charset="-128"/>
              </a:rPr>
              <a:t>令和</a:t>
            </a:r>
            <a:r>
              <a:rPr lang="en-US" altLang="ja-JP" sz="2000" dirty="0">
                <a:latin typeface="Meiryo UI" panose="020B0604030504040204" pitchFamily="50" charset="-128"/>
                <a:ea typeface="Meiryo UI" panose="020B0604030504040204" pitchFamily="50" charset="-128"/>
              </a:rPr>
              <a:t>2</a:t>
            </a:r>
            <a:r>
              <a:rPr lang="ja-JP" sz="2000" dirty="0">
                <a:latin typeface="Meiryo UI" panose="020B0604030504040204" pitchFamily="50" charset="-128"/>
                <a:ea typeface="Meiryo UI" panose="020B0604030504040204" pitchFamily="50" charset="-128"/>
              </a:rPr>
              <a:t>年</a:t>
            </a:r>
            <a:r>
              <a:rPr lang="en-US" altLang="ja-JP" sz="2000" dirty="0">
                <a:latin typeface="Meiryo UI" panose="020B0604030504040204" pitchFamily="50" charset="-128"/>
                <a:ea typeface="Meiryo UI" panose="020B0604030504040204" pitchFamily="50" charset="-128"/>
              </a:rPr>
              <a:t> </a:t>
            </a:r>
            <a:r>
              <a:rPr lang="en-US" altLang="ja-JP" sz="3200" b="1" dirty="0">
                <a:solidFill>
                  <a:schemeClr val="accent6">
                    <a:lumMod val="75000"/>
                  </a:schemeClr>
                </a:solidFill>
                <a:latin typeface="Meiryo UI" panose="020B0604030504040204" pitchFamily="50" charset="-128"/>
                <a:ea typeface="Meiryo UI" panose="020B0604030504040204" pitchFamily="50" charset="-128"/>
              </a:rPr>
              <a:t>2</a:t>
            </a:r>
            <a:r>
              <a:rPr lang="ja-JP" sz="2000" dirty="0">
                <a:latin typeface="Meiryo UI" panose="020B0604030504040204" pitchFamily="50" charset="-128"/>
                <a:ea typeface="Meiryo UI" panose="020B0604030504040204" pitchFamily="50" charset="-128"/>
              </a:rPr>
              <a:t> 月</a:t>
            </a:r>
            <a:r>
              <a:rPr lang="ja-JP" altLang="en-US" sz="2000" dirty="0">
                <a:latin typeface="Meiryo UI" panose="020B0604030504040204" pitchFamily="50" charset="-128"/>
                <a:ea typeface="Meiryo UI" panose="020B0604030504040204" pitchFamily="50" charset="-128"/>
              </a:rPr>
              <a:t> </a:t>
            </a:r>
            <a:r>
              <a:rPr lang="en-US" altLang="ja-JP" sz="3200" b="1" dirty="0">
                <a:solidFill>
                  <a:srgbClr val="C00000"/>
                </a:solidFill>
                <a:latin typeface="Meiryo UI" panose="020B0604030504040204" pitchFamily="50" charset="-128"/>
                <a:ea typeface="Meiryo UI" panose="020B0604030504040204" pitchFamily="50" charset="-128"/>
              </a:rPr>
              <a:t>1</a:t>
            </a:r>
            <a:r>
              <a:rPr lang="ja-JP" sz="2000" dirty="0">
                <a:latin typeface="Meiryo UI" panose="020B0604030504040204" pitchFamily="50" charset="-128"/>
                <a:ea typeface="Meiryo UI" panose="020B0604030504040204" pitchFamily="50" charset="-128"/>
              </a:rPr>
              <a:t>日</a:t>
            </a:r>
            <a:r>
              <a:rPr lang="ja-JP" altLang="en-US" sz="2000" dirty="0">
                <a:latin typeface="Meiryo UI" panose="020B0604030504040204" pitchFamily="50" charset="-128"/>
                <a:ea typeface="Meiryo UI" panose="020B0604030504040204" pitchFamily="50" charset="-128"/>
              </a:rPr>
              <a:t>（</a:t>
            </a:r>
            <a:r>
              <a:rPr lang="ja-JP" altLang="en-US" sz="2000" b="1" dirty="0">
                <a:solidFill>
                  <a:srgbClr val="C00000"/>
                </a:solidFill>
                <a:latin typeface="Meiryo UI" panose="020B0604030504040204" pitchFamily="50" charset="-128"/>
                <a:ea typeface="Meiryo UI" panose="020B0604030504040204" pitchFamily="50" charset="-128"/>
              </a:rPr>
              <a:t>土</a:t>
            </a:r>
            <a:r>
              <a:rPr lang="ja-JP" altLang="en-US" sz="2000" dirty="0">
                <a:latin typeface="Meiryo UI" panose="020B0604030504040204" pitchFamily="50" charset="-128"/>
                <a:ea typeface="Meiryo UI" panose="020B0604030504040204" pitchFamily="50" charset="-128"/>
              </a:rPr>
              <a:t>）　 </a:t>
            </a:r>
            <a:r>
              <a:rPr lang="en-US" altLang="ja-JP" sz="2800" dirty="0">
                <a:latin typeface="Meiryo UI" panose="020B0604030504040204" pitchFamily="50" charset="-128"/>
                <a:ea typeface="Meiryo UI" panose="020B0604030504040204" pitchFamily="50" charset="-128"/>
              </a:rPr>
              <a:t>10:00</a:t>
            </a:r>
            <a:r>
              <a:rPr lang="ja-JP" altLang="en-US" sz="2800" dirty="0">
                <a:latin typeface="Meiryo UI" panose="020B0604030504040204" pitchFamily="50" charset="-128"/>
                <a:ea typeface="Meiryo UI" panose="020B0604030504040204" pitchFamily="50" charset="-128"/>
              </a:rPr>
              <a:t>～</a:t>
            </a:r>
            <a:r>
              <a:rPr lang="en-US" altLang="ja-JP" sz="2800" dirty="0">
                <a:latin typeface="Meiryo UI" panose="020B0604030504040204" pitchFamily="50" charset="-128"/>
                <a:ea typeface="Meiryo UI" panose="020B0604030504040204" pitchFamily="50" charset="-128"/>
              </a:rPr>
              <a:t>12:15</a:t>
            </a:r>
            <a:r>
              <a:rPr lang="ja-JP" altLang="en-US" sz="2400" dirty="0">
                <a:latin typeface="Meiryo UI" panose="020B0604030504040204" pitchFamily="50" charset="-128"/>
                <a:ea typeface="Meiryo UI" panose="020B0604030504040204" pitchFamily="50" charset="-128"/>
              </a:rPr>
              <a:t>　　　　　　　　　　　　　　　　　　　　　　　　　　　　　　　　　　　　　　　</a:t>
            </a:r>
            <a:endParaRPr lang="ja-JP" sz="2200" dirty="0">
              <a:latin typeface="Meiryo UI" panose="020B0604030504040204" pitchFamily="50" charset="-128"/>
              <a:ea typeface="Meiryo UI" panose="020B0604030504040204" pitchFamily="50" charset="-128"/>
            </a:endParaRPr>
          </a:p>
        </p:txBody>
      </p:sp>
      <p:sp>
        <p:nvSpPr>
          <p:cNvPr id="17" name="正方形/長方形 16">
            <a:extLst>
              <a:ext uri="{FF2B5EF4-FFF2-40B4-BE49-F238E27FC236}">
                <a16:creationId xmlns:a16="http://schemas.microsoft.com/office/drawing/2014/main" id="{B27C35DA-37FD-47FF-9671-F0642E15A00A}"/>
              </a:ext>
            </a:extLst>
          </p:cNvPr>
          <p:cNvSpPr/>
          <p:nvPr/>
        </p:nvSpPr>
        <p:spPr>
          <a:xfrm>
            <a:off x="1175702" y="3110364"/>
            <a:ext cx="925344" cy="4687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2400" dirty="0">
                <a:solidFill>
                  <a:schemeClr val="accent4">
                    <a:lumMod val="75000"/>
                  </a:schemeClr>
                </a:solidFill>
                <a:latin typeface="Meiryo UI" panose="020B0604030504040204" pitchFamily="50" charset="-128"/>
                <a:ea typeface="Meiryo UI" panose="020B0604030504040204" pitchFamily="50" charset="-128"/>
              </a:rPr>
              <a:t>講師</a:t>
            </a:r>
            <a:endParaRPr kumimoji="1" lang="en-US" altLang="ja-JP" sz="2400" dirty="0">
              <a:solidFill>
                <a:schemeClr val="accent4">
                  <a:lumMod val="75000"/>
                </a:schemeClr>
              </a:solidFill>
              <a:latin typeface="Meiryo UI" panose="020B0604030504040204" pitchFamily="50" charset="-128"/>
              <a:ea typeface="Meiryo UI" panose="020B0604030504040204" pitchFamily="50" charset="-128"/>
            </a:endParaRPr>
          </a:p>
        </p:txBody>
      </p:sp>
      <p:sp>
        <p:nvSpPr>
          <p:cNvPr id="19" name="正方形/長方形 18">
            <a:extLst>
              <a:ext uri="{FF2B5EF4-FFF2-40B4-BE49-F238E27FC236}">
                <a16:creationId xmlns:a16="http://schemas.microsoft.com/office/drawing/2014/main" id="{18CB7E9E-7B2D-4469-9A6E-38E8FA653E36}"/>
              </a:ext>
            </a:extLst>
          </p:cNvPr>
          <p:cNvSpPr/>
          <p:nvPr/>
        </p:nvSpPr>
        <p:spPr>
          <a:xfrm>
            <a:off x="184409" y="6855601"/>
            <a:ext cx="925344" cy="396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2400" dirty="0">
                <a:solidFill>
                  <a:schemeClr val="accent4">
                    <a:lumMod val="75000"/>
                  </a:schemeClr>
                </a:solidFill>
                <a:latin typeface="Meiryo UI" panose="020B0604030504040204" pitchFamily="50" charset="-128"/>
                <a:ea typeface="Meiryo UI" panose="020B0604030504040204" pitchFamily="50" charset="-128"/>
              </a:rPr>
              <a:t>会場</a:t>
            </a:r>
            <a:endParaRPr kumimoji="1" lang="en-US" altLang="ja-JP" sz="2400" dirty="0">
              <a:solidFill>
                <a:schemeClr val="accent4">
                  <a:lumMod val="75000"/>
                </a:schemeClr>
              </a:solidFill>
              <a:latin typeface="Meiryo UI" panose="020B0604030504040204" pitchFamily="50" charset="-128"/>
              <a:ea typeface="Meiryo UI" panose="020B0604030504040204" pitchFamily="50" charset="-128"/>
            </a:endParaRPr>
          </a:p>
        </p:txBody>
      </p:sp>
      <p:sp>
        <p:nvSpPr>
          <p:cNvPr id="18" name="テキスト プレースホルダー 4">
            <a:extLst>
              <a:ext uri="{FF2B5EF4-FFF2-40B4-BE49-F238E27FC236}">
                <a16:creationId xmlns:a16="http://schemas.microsoft.com/office/drawing/2014/main" id="{AA754506-17D1-4DF6-9D13-FC4DD003D6CA}"/>
              </a:ext>
            </a:extLst>
          </p:cNvPr>
          <p:cNvSpPr txBox="1">
            <a:spLocks/>
          </p:cNvSpPr>
          <p:nvPr/>
        </p:nvSpPr>
        <p:spPr>
          <a:xfrm>
            <a:off x="1982033" y="3216383"/>
            <a:ext cx="4029791" cy="991751"/>
          </a:xfrm>
          <a:prstGeom prst="rect">
            <a:avLst/>
          </a:prstGeom>
          <a:noFill/>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2400" dirty="0">
                <a:latin typeface="Meiryo UI" panose="020B0604030504040204" pitchFamily="50" charset="-128"/>
                <a:ea typeface="Meiryo UI" panose="020B0604030504040204" pitchFamily="50" charset="-128"/>
              </a:rPr>
              <a:t>北里大学東病院</a:t>
            </a:r>
            <a:endParaRPr lang="en-US" altLang="ja-JP" sz="2400" dirty="0">
              <a:latin typeface="Meiryo UI" panose="020B0604030504040204" pitchFamily="50" charset="-128"/>
              <a:ea typeface="Meiryo UI" panose="020B0604030504040204" pitchFamily="50" charset="-128"/>
            </a:endParaRPr>
          </a:p>
          <a:p>
            <a:pPr marL="0" indent="0">
              <a:buNone/>
            </a:pPr>
            <a:r>
              <a:rPr lang="ja-JP" altLang="en-US" sz="2400" dirty="0">
                <a:latin typeface="Meiryo UI" panose="020B0604030504040204" pitchFamily="50" charset="-128"/>
                <a:ea typeface="Meiryo UI" panose="020B0604030504040204" pitchFamily="50" charset="-128"/>
              </a:rPr>
              <a:t>看護部長　　</a:t>
            </a:r>
            <a:r>
              <a:rPr lang="ja-JP" altLang="en-US" sz="2400" b="1" dirty="0">
                <a:latin typeface="Meiryo UI" panose="020B0604030504040204" pitchFamily="50" charset="-128"/>
                <a:ea typeface="Meiryo UI" panose="020B0604030504040204" pitchFamily="50" charset="-128"/>
              </a:rPr>
              <a:t>油谷　和子</a:t>
            </a:r>
            <a:r>
              <a:rPr lang="en-US" altLang="ja-JP" sz="2400" dirty="0">
                <a:latin typeface="Meiryo UI" panose="020B0604030504040204" pitchFamily="50" charset="-128"/>
                <a:ea typeface="Meiryo UI" panose="020B0604030504040204" pitchFamily="50" charset="-128"/>
              </a:rPr>
              <a:t> </a:t>
            </a:r>
            <a:r>
              <a:rPr lang="ja-JP" altLang="en-US" sz="2400" dirty="0">
                <a:latin typeface="Meiryo UI" panose="020B0604030504040204" pitchFamily="50" charset="-128"/>
                <a:ea typeface="Meiryo UI" panose="020B0604030504040204" pitchFamily="50" charset="-128"/>
              </a:rPr>
              <a:t>氏　</a:t>
            </a:r>
            <a:endParaRPr lang="ja-JP" sz="2400" dirty="0">
              <a:latin typeface="Meiryo UI" panose="020B0604030504040204" pitchFamily="50" charset="-128"/>
              <a:ea typeface="Meiryo UI" panose="020B0604030504040204" pitchFamily="50" charset="-128"/>
            </a:endParaRPr>
          </a:p>
        </p:txBody>
      </p:sp>
      <p:sp>
        <p:nvSpPr>
          <p:cNvPr id="20" name="テキスト プレースホルダー 4">
            <a:extLst>
              <a:ext uri="{FF2B5EF4-FFF2-40B4-BE49-F238E27FC236}">
                <a16:creationId xmlns:a16="http://schemas.microsoft.com/office/drawing/2014/main" id="{316D42FD-58E8-45F2-8DAA-E9428D162AC1}"/>
              </a:ext>
            </a:extLst>
          </p:cNvPr>
          <p:cNvSpPr txBox="1">
            <a:spLocks/>
          </p:cNvSpPr>
          <p:nvPr/>
        </p:nvSpPr>
        <p:spPr>
          <a:xfrm>
            <a:off x="1048009" y="6846462"/>
            <a:ext cx="2330191" cy="63384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2800" b="1" dirty="0">
                <a:solidFill>
                  <a:schemeClr val="accent6">
                    <a:lumMod val="75000"/>
                  </a:schemeClr>
                </a:solidFill>
                <a:latin typeface="Meiryo UI" panose="020B0604030504040204" pitchFamily="50" charset="-128"/>
                <a:ea typeface="Meiryo UI" panose="020B0604030504040204" pitchFamily="50" charset="-128"/>
              </a:rPr>
              <a:t>相模原療育園</a:t>
            </a:r>
            <a:r>
              <a:rPr lang="ja-JP" altLang="en-US" sz="2800" b="1" dirty="0">
                <a:latin typeface="Meiryo UI" panose="020B0604030504040204" pitchFamily="50" charset="-128"/>
                <a:ea typeface="Meiryo UI" panose="020B0604030504040204" pitchFamily="50" charset="-128"/>
              </a:rPr>
              <a:t> </a:t>
            </a:r>
            <a:endParaRPr lang="ja-JP" sz="2000" dirty="0">
              <a:latin typeface="Meiryo UI" panose="020B0604030504040204" pitchFamily="50" charset="-128"/>
              <a:ea typeface="Meiryo UI" panose="020B0604030504040204" pitchFamily="50" charset="-128"/>
            </a:endParaRPr>
          </a:p>
        </p:txBody>
      </p:sp>
      <p:sp>
        <p:nvSpPr>
          <p:cNvPr id="21" name="正方形/長方形 20">
            <a:extLst>
              <a:ext uri="{FF2B5EF4-FFF2-40B4-BE49-F238E27FC236}">
                <a16:creationId xmlns:a16="http://schemas.microsoft.com/office/drawing/2014/main" id="{A11717F4-0CCD-481A-8E24-2FEAB1DA29F2}"/>
              </a:ext>
            </a:extLst>
          </p:cNvPr>
          <p:cNvSpPr/>
          <p:nvPr/>
        </p:nvSpPr>
        <p:spPr>
          <a:xfrm>
            <a:off x="4773696" y="6815292"/>
            <a:ext cx="1555365" cy="4412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2400" dirty="0">
                <a:solidFill>
                  <a:schemeClr val="accent4">
                    <a:lumMod val="75000"/>
                  </a:schemeClr>
                </a:solidFill>
                <a:latin typeface="Meiryo UI" panose="020B0604030504040204" pitchFamily="50" charset="-128"/>
                <a:ea typeface="Meiryo UI" panose="020B0604030504040204" pitchFamily="50" charset="-128"/>
              </a:rPr>
              <a:t>申込方法</a:t>
            </a:r>
            <a:endParaRPr kumimoji="1" lang="en-US" altLang="ja-JP" sz="2400" dirty="0">
              <a:solidFill>
                <a:schemeClr val="accent4">
                  <a:lumMod val="75000"/>
                </a:schemeClr>
              </a:solidFill>
              <a:latin typeface="Meiryo UI" panose="020B0604030504040204" pitchFamily="50" charset="-128"/>
              <a:ea typeface="Meiryo UI" panose="020B0604030504040204" pitchFamily="50" charset="-128"/>
            </a:endParaRPr>
          </a:p>
        </p:txBody>
      </p:sp>
      <p:sp>
        <p:nvSpPr>
          <p:cNvPr id="24" name="正方形/長方形 23">
            <a:extLst>
              <a:ext uri="{FF2B5EF4-FFF2-40B4-BE49-F238E27FC236}">
                <a16:creationId xmlns:a16="http://schemas.microsoft.com/office/drawing/2014/main" id="{631A013B-6A05-4CD0-9513-9733EB8D305F}"/>
              </a:ext>
            </a:extLst>
          </p:cNvPr>
          <p:cNvSpPr/>
          <p:nvPr/>
        </p:nvSpPr>
        <p:spPr>
          <a:xfrm>
            <a:off x="133609" y="7259135"/>
            <a:ext cx="1290166" cy="4687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2400" dirty="0">
                <a:solidFill>
                  <a:schemeClr val="accent4">
                    <a:lumMod val="75000"/>
                  </a:schemeClr>
                </a:solidFill>
                <a:latin typeface="Meiryo UI" panose="020B0604030504040204" pitchFamily="50" charset="-128"/>
                <a:ea typeface="Meiryo UI" panose="020B0604030504040204" pitchFamily="50" charset="-128"/>
              </a:rPr>
              <a:t>アクセス</a:t>
            </a:r>
            <a:endParaRPr kumimoji="1" lang="en-US" altLang="ja-JP" sz="2400" dirty="0">
              <a:solidFill>
                <a:schemeClr val="accent4">
                  <a:lumMod val="75000"/>
                </a:schemeClr>
              </a:solidFill>
              <a:latin typeface="Meiryo UI" panose="020B0604030504040204" pitchFamily="50" charset="-128"/>
              <a:ea typeface="Meiryo UI" panose="020B0604030504040204" pitchFamily="50" charset="-128"/>
            </a:endParaRPr>
          </a:p>
        </p:txBody>
      </p:sp>
      <p:pic>
        <p:nvPicPr>
          <p:cNvPr id="26" name="図 25">
            <a:extLst>
              <a:ext uri="{FF2B5EF4-FFF2-40B4-BE49-F238E27FC236}">
                <a16:creationId xmlns:a16="http://schemas.microsoft.com/office/drawing/2014/main" id="{67BEF03F-5ADE-4383-92F5-F8FAD1E997FA}"/>
              </a:ext>
            </a:extLst>
          </p:cNvPr>
          <p:cNvPicPr>
            <a:picLocks noChangeAspect="1"/>
          </p:cNvPicPr>
          <p:nvPr/>
        </p:nvPicPr>
        <p:blipFill>
          <a:blip r:embed="rId4"/>
          <a:stretch>
            <a:fillRect/>
          </a:stretch>
        </p:blipFill>
        <p:spPr>
          <a:xfrm>
            <a:off x="3607637" y="7032550"/>
            <a:ext cx="619307" cy="680574"/>
          </a:xfrm>
          <a:prstGeom prst="rect">
            <a:avLst/>
          </a:prstGeom>
        </p:spPr>
      </p:pic>
      <p:sp>
        <p:nvSpPr>
          <p:cNvPr id="27" name="テキスト プレースホルダー 4">
            <a:extLst>
              <a:ext uri="{FF2B5EF4-FFF2-40B4-BE49-F238E27FC236}">
                <a16:creationId xmlns:a16="http://schemas.microsoft.com/office/drawing/2014/main" id="{30BC0BBC-BE06-41FE-9243-2B1B5542112C}"/>
              </a:ext>
            </a:extLst>
          </p:cNvPr>
          <p:cNvSpPr txBox="1">
            <a:spLocks/>
          </p:cNvSpPr>
          <p:nvPr/>
        </p:nvSpPr>
        <p:spPr>
          <a:xfrm>
            <a:off x="1208979" y="7235687"/>
            <a:ext cx="2528237" cy="574977"/>
          </a:xfrm>
          <a:prstGeom prst="rect">
            <a:avLst/>
          </a:prstGeom>
        </p:spPr>
        <p:txBody>
          <a:bodyPr anchor="b"/>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nSpc>
                <a:spcPct val="70000"/>
              </a:lnSpc>
              <a:buNone/>
            </a:pPr>
            <a:r>
              <a:rPr lang="ja-JP" altLang="en-US" sz="1400" dirty="0">
                <a:latin typeface="Meiryo UI" panose="020B0604030504040204" pitchFamily="50" charset="-128"/>
                <a:ea typeface="Meiryo UI" panose="020B0604030504040204" pitchFamily="50" charset="-128"/>
              </a:rPr>
              <a:t>〒</a:t>
            </a:r>
            <a:r>
              <a:rPr lang="en-US" altLang="ja-JP" sz="1400" dirty="0">
                <a:latin typeface="Meiryo UI" panose="020B0604030504040204" pitchFamily="50" charset="-128"/>
                <a:ea typeface="Meiryo UI" panose="020B0604030504040204" pitchFamily="50" charset="-128"/>
              </a:rPr>
              <a:t>252-0334</a:t>
            </a:r>
          </a:p>
          <a:p>
            <a:pPr marL="0" indent="0">
              <a:lnSpc>
                <a:spcPct val="70000"/>
              </a:lnSpc>
              <a:buNone/>
            </a:pPr>
            <a:r>
              <a:rPr lang="ja-JP" altLang="en-US" sz="1400" dirty="0">
                <a:latin typeface="Meiryo UI" panose="020B0604030504040204" pitchFamily="50" charset="-128"/>
                <a:ea typeface="Meiryo UI" panose="020B0604030504040204" pitchFamily="50" charset="-128"/>
              </a:rPr>
              <a:t>相模原市南区若松</a:t>
            </a:r>
            <a:r>
              <a:rPr lang="en-US" altLang="ja-JP" sz="1400" dirty="0">
                <a:latin typeface="Meiryo UI" panose="020B0604030504040204" pitchFamily="50" charset="-128"/>
                <a:ea typeface="Meiryo UI" panose="020B0604030504040204" pitchFamily="50" charset="-128"/>
              </a:rPr>
              <a:t>1-21-9</a:t>
            </a:r>
          </a:p>
        </p:txBody>
      </p:sp>
      <p:sp>
        <p:nvSpPr>
          <p:cNvPr id="25" name="楕円 24">
            <a:extLst>
              <a:ext uri="{FF2B5EF4-FFF2-40B4-BE49-F238E27FC236}">
                <a16:creationId xmlns:a16="http://schemas.microsoft.com/office/drawing/2014/main" id="{49E5BDD4-CF09-4281-9BE0-CB7A8A4D61D2}"/>
              </a:ext>
            </a:extLst>
          </p:cNvPr>
          <p:cNvSpPr/>
          <p:nvPr/>
        </p:nvSpPr>
        <p:spPr>
          <a:xfrm>
            <a:off x="393954" y="4105402"/>
            <a:ext cx="616753" cy="6429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chemeClr val="tx1"/>
                </a:solidFill>
                <a:latin typeface="Meiryo UI" panose="020B0604030504040204" pitchFamily="50" charset="-128"/>
                <a:ea typeface="Meiryo UI" panose="020B0604030504040204" pitchFamily="50" charset="-128"/>
              </a:rPr>
              <a:t>シ</a:t>
            </a:r>
          </a:p>
        </p:txBody>
      </p:sp>
      <p:sp>
        <p:nvSpPr>
          <p:cNvPr id="29" name="楕円 28">
            <a:extLst>
              <a:ext uri="{FF2B5EF4-FFF2-40B4-BE49-F238E27FC236}">
                <a16:creationId xmlns:a16="http://schemas.microsoft.com/office/drawing/2014/main" id="{EA6B27F2-7FEE-44CF-AC3F-46FC2CD84C61}"/>
              </a:ext>
            </a:extLst>
          </p:cNvPr>
          <p:cNvSpPr/>
          <p:nvPr/>
        </p:nvSpPr>
        <p:spPr>
          <a:xfrm>
            <a:off x="393954" y="4924326"/>
            <a:ext cx="616753" cy="6429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chemeClr val="tx1"/>
                </a:solidFill>
                <a:latin typeface="Meiryo UI" panose="020B0604030504040204" pitchFamily="50" charset="-128"/>
                <a:ea typeface="Meiryo UI" panose="020B0604030504040204" pitchFamily="50" charset="-128"/>
              </a:rPr>
              <a:t>ン</a:t>
            </a:r>
          </a:p>
        </p:txBody>
      </p:sp>
      <p:sp>
        <p:nvSpPr>
          <p:cNvPr id="30" name="楕円 29">
            <a:extLst>
              <a:ext uri="{FF2B5EF4-FFF2-40B4-BE49-F238E27FC236}">
                <a16:creationId xmlns:a16="http://schemas.microsoft.com/office/drawing/2014/main" id="{AD826797-2EF7-4F29-B99C-52B9B053FEF3}"/>
              </a:ext>
            </a:extLst>
          </p:cNvPr>
          <p:cNvSpPr/>
          <p:nvPr/>
        </p:nvSpPr>
        <p:spPr>
          <a:xfrm>
            <a:off x="393952" y="5796258"/>
            <a:ext cx="616753" cy="6429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chemeClr val="tx1"/>
                </a:solidFill>
                <a:latin typeface="Meiryo UI" panose="020B0604030504040204" pitchFamily="50" charset="-128"/>
                <a:ea typeface="Meiryo UI" panose="020B0604030504040204" pitchFamily="50" charset="-128"/>
              </a:rPr>
              <a:t>ポ</a:t>
            </a:r>
          </a:p>
        </p:txBody>
      </p:sp>
      <p:sp>
        <p:nvSpPr>
          <p:cNvPr id="31" name="正方形/長方形 30">
            <a:extLst>
              <a:ext uri="{FF2B5EF4-FFF2-40B4-BE49-F238E27FC236}">
                <a16:creationId xmlns:a16="http://schemas.microsoft.com/office/drawing/2014/main" id="{E02E3553-81A7-413E-8081-E6D646022847}"/>
              </a:ext>
            </a:extLst>
          </p:cNvPr>
          <p:cNvSpPr/>
          <p:nvPr/>
        </p:nvSpPr>
        <p:spPr>
          <a:xfrm>
            <a:off x="1126434" y="4147929"/>
            <a:ext cx="1444487" cy="3701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ja-JP" altLang="en-US" sz="2000" dirty="0">
                <a:solidFill>
                  <a:schemeClr val="accent4">
                    <a:lumMod val="75000"/>
                  </a:schemeClr>
                </a:solidFill>
                <a:latin typeface="Meiryo UI" panose="020B0604030504040204" pitchFamily="50" charset="-128"/>
                <a:ea typeface="Meiryo UI" panose="020B0604030504040204" pitchFamily="50" charset="-128"/>
              </a:rPr>
              <a:t>シンポジスト</a:t>
            </a:r>
            <a:endParaRPr kumimoji="1" lang="en-US" altLang="ja-JP" sz="2000" dirty="0">
              <a:solidFill>
                <a:schemeClr val="accent4">
                  <a:lumMod val="75000"/>
                </a:schemeClr>
              </a:solidFill>
              <a:latin typeface="Meiryo UI" panose="020B0604030504040204" pitchFamily="50" charset="-128"/>
              <a:ea typeface="Meiryo UI" panose="020B0604030504040204" pitchFamily="50" charset="-128"/>
            </a:endParaRPr>
          </a:p>
        </p:txBody>
      </p:sp>
      <p:sp>
        <p:nvSpPr>
          <p:cNvPr id="32" name="テキスト プレースホルダー 4">
            <a:extLst>
              <a:ext uri="{FF2B5EF4-FFF2-40B4-BE49-F238E27FC236}">
                <a16:creationId xmlns:a16="http://schemas.microsoft.com/office/drawing/2014/main" id="{F041A484-38F4-4C11-B507-1B28B57C11B9}"/>
              </a:ext>
            </a:extLst>
          </p:cNvPr>
          <p:cNvSpPr txBox="1">
            <a:spLocks/>
          </p:cNvSpPr>
          <p:nvPr/>
        </p:nvSpPr>
        <p:spPr>
          <a:xfrm>
            <a:off x="1046923" y="4545496"/>
            <a:ext cx="5654016" cy="2345635"/>
          </a:xfrm>
          <a:prstGeom prst="rect">
            <a:avLst/>
          </a:prstGeom>
          <a:noFill/>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1800" dirty="0">
                <a:latin typeface="Meiryo UI" panose="020B0604030504040204" pitchFamily="50" charset="-128"/>
                <a:ea typeface="Meiryo UI" panose="020B0604030504040204" pitchFamily="50" charset="-128"/>
              </a:rPr>
              <a:t>「病院と地域の枠を越えた支援を目指して」</a:t>
            </a:r>
            <a:endParaRPr lang="en-US" altLang="ja-JP" sz="1800" dirty="0">
              <a:latin typeface="Meiryo UI" panose="020B0604030504040204" pitchFamily="50" charset="-128"/>
              <a:ea typeface="Meiryo UI" panose="020B0604030504040204" pitchFamily="50" charset="-128"/>
            </a:endParaRPr>
          </a:p>
          <a:p>
            <a:pPr marL="0" indent="0">
              <a:buNone/>
            </a:pPr>
            <a:r>
              <a:rPr lang="ja-JP" altLang="en-US" sz="1800" dirty="0">
                <a:latin typeface="Meiryo UI" panose="020B0604030504040204" pitchFamily="50" charset="-128"/>
                <a:ea typeface="Meiryo UI" panose="020B0604030504040204" pitchFamily="50" charset="-128"/>
              </a:rPr>
              <a:t>　</a:t>
            </a:r>
            <a:r>
              <a:rPr lang="ja-JP" altLang="en-US" sz="1600" dirty="0">
                <a:latin typeface="Meiryo UI" panose="020B0604030504040204" pitchFamily="50" charset="-128"/>
                <a:ea typeface="Meiryo UI" panose="020B0604030504040204" pitchFamily="50" charset="-128"/>
              </a:rPr>
              <a:t>北里大学病院トータルサポートセンター　　　</a:t>
            </a:r>
            <a:r>
              <a:rPr lang="ja-JP" altLang="en-US" sz="1800" b="1" dirty="0">
                <a:latin typeface="Meiryo UI" panose="020B0604030504040204" pitchFamily="50" charset="-128"/>
                <a:ea typeface="Meiryo UI" panose="020B0604030504040204" pitchFamily="50" charset="-128"/>
              </a:rPr>
              <a:t>荒木　淳子</a:t>
            </a:r>
            <a:r>
              <a:rPr lang="ja-JP" altLang="en-US" sz="1800" dirty="0">
                <a:latin typeface="Meiryo UI" panose="020B0604030504040204" pitchFamily="50" charset="-128"/>
                <a:ea typeface="Meiryo UI" panose="020B0604030504040204" pitchFamily="50" charset="-128"/>
              </a:rPr>
              <a:t>　　氏</a:t>
            </a:r>
            <a:endParaRPr lang="en-US" altLang="ja-JP" sz="1800" dirty="0">
              <a:latin typeface="Meiryo UI" panose="020B0604030504040204" pitchFamily="50" charset="-128"/>
              <a:ea typeface="Meiryo UI" panose="020B0604030504040204" pitchFamily="50" charset="-128"/>
            </a:endParaRPr>
          </a:p>
          <a:p>
            <a:pPr marL="0" indent="0">
              <a:buNone/>
            </a:pPr>
            <a:r>
              <a:rPr lang="ja-JP" altLang="en-US" sz="1800" dirty="0">
                <a:latin typeface="Meiryo UI" panose="020B0604030504040204" pitchFamily="50" charset="-128"/>
                <a:ea typeface="Meiryo UI" panose="020B0604030504040204" pitchFamily="50" charset="-128"/>
              </a:rPr>
              <a:t>「当院</a:t>
            </a:r>
            <a:r>
              <a:rPr lang="en-US" altLang="ja-JP" sz="1800" dirty="0">
                <a:latin typeface="Meiryo UI" panose="020B0604030504040204" pitchFamily="50" charset="-128"/>
                <a:ea typeface="Meiryo UI" panose="020B0604030504040204" pitchFamily="50" charset="-128"/>
              </a:rPr>
              <a:t>NICU</a:t>
            </a:r>
            <a:r>
              <a:rPr lang="ja-JP" altLang="en-US" sz="1800" dirty="0">
                <a:latin typeface="Meiryo UI" panose="020B0604030504040204" pitchFamily="50" charset="-128"/>
                <a:ea typeface="Meiryo UI" panose="020B0604030504040204" pitchFamily="50" charset="-128"/>
              </a:rPr>
              <a:t>における退院支援に向けた取り組み」</a:t>
            </a:r>
            <a:endParaRPr lang="en-US" altLang="ja-JP" sz="1800" dirty="0">
              <a:latin typeface="Meiryo UI" panose="020B0604030504040204" pitchFamily="50" charset="-128"/>
              <a:ea typeface="Meiryo UI" panose="020B0604030504040204" pitchFamily="50" charset="-128"/>
            </a:endParaRPr>
          </a:p>
          <a:p>
            <a:pPr marL="0" indent="0">
              <a:buNone/>
            </a:pPr>
            <a:r>
              <a:rPr lang="ja-JP" altLang="en-US" sz="1800" dirty="0">
                <a:latin typeface="Meiryo UI" panose="020B0604030504040204" pitchFamily="50" charset="-128"/>
                <a:ea typeface="Meiryo UI" panose="020B0604030504040204" pitchFamily="50" charset="-128"/>
              </a:rPr>
              <a:t>　</a:t>
            </a:r>
            <a:r>
              <a:rPr lang="ja-JP" altLang="en-US" sz="1600" dirty="0">
                <a:latin typeface="Meiryo UI" panose="020B0604030504040204" pitchFamily="50" charset="-128"/>
                <a:ea typeface="Meiryo UI" panose="020B0604030504040204" pitchFamily="50" charset="-128"/>
              </a:rPr>
              <a:t>相模原協同病院　</a:t>
            </a:r>
            <a:r>
              <a:rPr lang="ja-JP" altLang="en-US" sz="1200" dirty="0">
                <a:latin typeface="Meiryo UI" panose="020B0604030504040204" pitchFamily="50" charset="-128"/>
                <a:ea typeface="Meiryo UI" panose="020B0604030504040204" pitchFamily="50" charset="-128"/>
              </a:rPr>
              <a:t>　　　　　　　　 </a:t>
            </a:r>
            <a:r>
              <a:rPr lang="ja-JP" altLang="en-US" sz="1800" dirty="0">
                <a:latin typeface="Meiryo UI" panose="020B0604030504040204" pitchFamily="50" charset="-128"/>
                <a:ea typeface="Meiryo UI" panose="020B0604030504040204" pitchFamily="50" charset="-128"/>
              </a:rPr>
              <a:t>　</a:t>
            </a:r>
            <a:r>
              <a:rPr lang="ja-JP" altLang="en-US" sz="1600" dirty="0">
                <a:latin typeface="Meiryo UI" panose="020B0604030504040204" pitchFamily="50" charset="-128"/>
                <a:ea typeface="Meiryo UI" panose="020B0604030504040204" pitchFamily="50" charset="-128"/>
              </a:rPr>
              <a:t>　　　　 　　</a:t>
            </a:r>
            <a:r>
              <a:rPr lang="ja-JP" altLang="en-US" sz="1800" b="1" dirty="0">
                <a:latin typeface="Meiryo UI" panose="020B0604030504040204" pitchFamily="50" charset="-128"/>
                <a:ea typeface="Meiryo UI" panose="020B0604030504040204" pitchFamily="50" charset="-128"/>
              </a:rPr>
              <a:t>大和田　和美</a:t>
            </a:r>
            <a:r>
              <a:rPr lang="ja-JP" altLang="en-US" sz="1800" dirty="0">
                <a:latin typeface="Meiryo UI" panose="020B0604030504040204" pitchFamily="50" charset="-128"/>
                <a:ea typeface="Meiryo UI" panose="020B0604030504040204" pitchFamily="50" charset="-128"/>
              </a:rPr>
              <a:t>　氏</a:t>
            </a:r>
            <a:endParaRPr lang="en-US" altLang="ja-JP" sz="1800" dirty="0">
              <a:latin typeface="Meiryo UI" panose="020B0604030504040204" pitchFamily="50" charset="-128"/>
              <a:ea typeface="Meiryo UI" panose="020B0604030504040204" pitchFamily="50" charset="-128"/>
            </a:endParaRPr>
          </a:p>
          <a:p>
            <a:pPr marL="0" indent="0">
              <a:buNone/>
            </a:pPr>
            <a:r>
              <a:rPr lang="ja-JP" altLang="en-US" sz="1600" dirty="0">
                <a:latin typeface="Meiryo UI" panose="020B0604030504040204" pitchFamily="50" charset="-128"/>
                <a:ea typeface="Meiryo UI" panose="020B0604030504040204" pitchFamily="50" charset="-128"/>
              </a:rPr>
              <a:t>「</a:t>
            </a:r>
            <a:r>
              <a:rPr lang="ja-JP" altLang="en-US" sz="1800" dirty="0">
                <a:latin typeface="Meiryo UI" panose="020B0604030504040204" pitchFamily="50" charset="-128"/>
                <a:ea typeface="Meiryo UI" panose="020B0604030504040204" pitchFamily="50" charset="-128"/>
              </a:rPr>
              <a:t>当ステーションにおける在宅支援の現状</a:t>
            </a:r>
            <a:r>
              <a:rPr lang="ja-JP" altLang="en-US" sz="1600" dirty="0">
                <a:latin typeface="Meiryo UI" panose="020B0604030504040204" pitchFamily="50" charset="-128"/>
                <a:ea typeface="Meiryo UI" panose="020B0604030504040204" pitchFamily="50" charset="-128"/>
              </a:rPr>
              <a:t>」</a:t>
            </a:r>
            <a:endParaRPr lang="en-US" altLang="ja-JP" sz="1600" dirty="0">
              <a:latin typeface="Meiryo UI" panose="020B0604030504040204" pitchFamily="50" charset="-128"/>
              <a:ea typeface="Meiryo UI" panose="020B0604030504040204" pitchFamily="50" charset="-128"/>
            </a:endParaRPr>
          </a:p>
          <a:p>
            <a:pPr marL="0" indent="0">
              <a:buNone/>
            </a:pPr>
            <a:r>
              <a:rPr lang="ja-JP" altLang="en-US" sz="1800" dirty="0">
                <a:latin typeface="Meiryo UI" panose="020B0604030504040204" pitchFamily="50" charset="-128"/>
                <a:ea typeface="Meiryo UI" panose="020B0604030504040204" pitchFamily="50" charset="-128"/>
              </a:rPr>
              <a:t>　</a:t>
            </a:r>
            <a:r>
              <a:rPr lang="ja-JP" altLang="en-US" sz="1600" dirty="0">
                <a:latin typeface="Meiryo UI" panose="020B0604030504040204" pitchFamily="50" charset="-128"/>
                <a:ea typeface="Meiryo UI" panose="020B0604030504040204" pitchFamily="50" charset="-128"/>
              </a:rPr>
              <a:t>訪問看護ステーションさくらんぼ　</a:t>
            </a:r>
            <a:r>
              <a:rPr lang="ja-JP" altLang="en-US" sz="1200" dirty="0">
                <a:latin typeface="Meiryo UI" panose="020B0604030504040204" pitchFamily="50" charset="-128"/>
                <a:ea typeface="Meiryo UI" panose="020B0604030504040204" pitchFamily="50" charset="-128"/>
              </a:rPr>
              <a:t>　　　　</a:t>
            </a:r>
            <a:r>
              <a:rPr lang="ja-JP" altLang="en-US" sz="1800" dirty="0">
                <a:latin typeface="Meiryo UI" panose="020B0604030504040204" pitchFamily="50" charset="-128"/>
                <a:ea typeface="Meiryo UI" panose="020B0604030504040204" pitchFamily="50" charset="-128"/>
              </a:rPr>
              <a:t>　　　</a:t>
            </a:r>
            <a:r>
              <a:rPr lang="ja-JP" altLang="en-US" sz="1800" b="1" dirty="0">
                <a:latin typeface="Meiryo UI" panose="020B0604030504040204" pitchFamily="50" charset="-128"/>
                <a:ea typeface="Meiryo UI" panose="020B0604030504040204" pitchFamily="50" charset="-128"/>
              </a:rPr>
              <a:t>清水　江里子</a:t>
            </a:r>
            <a:r>
              <a:rPr lang="ja-JP" altLang="en-US" sz="1800" dirty="0">
                <a:latin typeface="Meiryo UI" panose="020B0604030504040204" pitchFamily="50" charset="-128"/>
                <a:ea typeface="Meiryo UI" panose="020B0604030504040204" pitchFamily="50" charset="-128"/>
              </a:rPr>
              <a:t>　氏</a:t>
            </a:r>
            <a:endParaRPr lang="en-US" altLang="ja-JP" sz="1800" dirty="0">
              <a:latin typeface="Meiryo UI" panose="020B0604030504040204" pitchFamily="50" charset="-128"/>
              <a:ea typeface="Meiryo UI" panose="020B0604030504040204" pitchFamily="50" charset="-128"/>
            </a:endParaRPr>
          </a:p>
          <a:p>
            <a:pPr marL="0" indent="0">
              <a:buNone/>
            </a:pPr>
            <a:endParaRPr lang="en-US" altLang="ja-JP" sz="1600" dirty="0">
              <a:latin typeface="Meiryo UI" panose="020B0604030504040204" pitchFamily="50" charset="-128"/>
              <a:ea typeface="Meiryo UI" panose="020B0604030504040204" pitchFamily="50" charset="-128"/>
            </a:endParaRPr>
          </a:p>
          <a:p>
            <a:pPr marL="0" indent="0">
              <a:buNone/>
            </a:pPr>
            <a:r>
              <a:rPr lang="ja-JP" altLang="en-US" sz="1800" dirty="0">
                <a:latin typeface="Meiryo UI" panose="020B0604030504040204" pitchFamily="50" charset="-128"/>
                <a:ea typeface="Meiryo UI" panose="020B0604030504040204" pitchFamily="50" charset="-128"/>
              </a:rPr>
              <a:t>　　</a:t>
            </a:r>
            <a:endParaRPr lang="ja-JP" sz="1800" dirty="0">
              <a:latin typeface="Meiryo UI" panose="020B0604030504040204" pitchFamily="50" charset="-128"/>
              <a:ea typeface="Meiryo UI" panose="020B0604030504040204" pitchFamily="50" charset="-128"/>
            </a:endParaRPr>
          </a:p>
        </p:txBody>
      </p:sp>
      <p:cxnSp>
        <p:nvCxnSpPr>
          <p:cNvPr id="33" name="直線コネクタ 32">
            <a:extLst>
              <a:ext uri="{FF2B5EF4-FFF2-40B4-BE49-F238E27FC236}">
                <a16:creationId xmlns:a16="http://schemas.microsoft.com/office/drawing/2014/main" id="{25C1D5A4-6337-43E1-9939-355DD3C196D4}"/>
              </a:ext>
            </a:extLst>
          </p:cNvPr>
          <p:cNvCxnSpPr>
            <a:cxnSpLocks/>
          </p:cNvCxnSpPr>
          <p:nvPr/>
        </p:nvCxnSpPr>
        <p:spPr>
          <a:xfrm flipH="1">
            <a:off x="216508" y="4107074"/>
            <a:ext cx="6469691" cy="0"/>
          </a:xfrm>
          <a:prstGeom prst="line">
            <a:avLst/>
          </a:prstGeom>
          <a:ln w="76200" cmpd="thickThi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5" name="直線コネクタ 34">
            <a:extLst>
              <a:ext uri="{FF2B5EF4-FFF2-40B4-BE49-F238E27FC236}">
                <a16:creationId xmlns:a16="http://schemas.microsoft.com/office/drawing/2014/main" id="{E25CD101-06E8-47F9-B84D-CDBFE6498453}"/>
              </a:ext>
            </a:extLst>
          </p:cNvPr>
          <p:cNvCxnSpPr>
            <a:cxnSpLocks/>
          </p:cNvCxnSpPr>
          <p:nvPr/>
        </p:nvCxnSpPr>
        <p:spPr>
          <a:xfrm flipH="1">
            <a:off x="176198" y="2454518"/>
            <a:ext cx="6469690" cy="0"/>
          </a:xfrm>
          <a:prstGeom prst="line">
            <a:avLst/>
          </a:prstGeom>
          <a:ln w="76200" cmpd="thickThin">
            <a:solidFill>
              <a:schemeClr val="accent4"/>
            </a:solidFill>
          </a:ln>
        </p:spPr>
        <p:style>
          <a:lnRef idx="1">
            <a:schemeClr val="accent1"/>
          </a:lnRef>
          <a:fillRef idx="0">
            <a:schemeClr val="accent1"/>
          </a:fillRef>
          <a:effectRef idx="0">
            <a:schemeClr val="accent1"/>
          </a:effectRef>
          <a:fontRef idx="minor">
            <a:schemeClr val="tx1"/>
          </a:fontRef>
        </p:style>
      </p:cxnSp>
      <p:sp>
        <p:nvSpPr>
          <p:cNvPr id="44" name="楕円 43">
            <a:extLst>
              <a:ext uri="{FF2B5EF4-FFF2-40B4-BE49-F238E27FC236}">
                <a16:creationId xmlns:a16="http://schemas.microsoft.com/office/drawing/2014/main" id="{AED2DC5A-79FC-4646-9586-B662294D2CB4}"/>
              </a:ext>
            </a:extLst>
          </p:cNvPr>
          <p:cNvSpPr/>
          <p:nvPr/>
        </p:nvSpPr>
        <p:spPr>
          <a:xfrm>
            <a:off x="433708" y="2619799"/>
            <a:ext cx="616753" cy="6429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chemeClr val="tx1"/>
                </a:solidFill>
                <a:latin typeface="Meiryo UI" panose="020B0604030504040204" pitchFamily="50" charset="-128"/>
                <a:ea typeface="Meiryo UI" panose="020B0604030504040204" pitchFamily="50" charset="-128"/>
              </a:rPr>
              <a:t>講</a:t>
            </a:r>
          </a:p>
        </p:txBody>
      </p:sp>
      <p:sp>
        <p:nvSpPr>
          <p:cNvPr id="45" name="楕円 44">
            <a:extLst>
              <a:ext uri="{FF2B5EF4-FFF2-40B4-BE49-F238E27FC236}">
                <a16:creationId xmlns:a16="http://schemas.microsoft.com/office/drawing/2014/main" id="{72441491-BE8C-47A9-B82D-88083DF012DB}"/>
              </a:ext>
            </a:extLst>
          </p:cNvPr>
          <p:cNvSpPr/>
          <p:nvPr/>
        </p:nvSpPr>
        <p:spPr>
          <a:xfrm>
            <a:off x="420456" y="3279695"/>
            <a:ext cx="616753" cy="642907"/>
          </a:xfrm>
          <a:prstGeom prst="ellipse">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dirty="0">
                <a:solidFill>
                  <a:schemeClr val="tx1"/>
                </a:solidFill>
                <a:latin typeface="Meiryo UI" panose="020B0604030504040204" pitchFamily="50" charset="-128"/>
                <a:ea typeface="Meiryo UI" panose="020B0604030504040204" pitchFamily="50" charset="-128"/>
              </a:rPr>
              <a:t>演</a:t>
            </a:r>
          </a:p>
        </p:txBody>
      </p:sp>
      <p:sp>
        <p:nvSpPr>
          <p:cNvPr id="60" name="楕円 59">
            <a:extLst>
              <a:ext uri="{FF2B5EF4-FFF2-40B4-BE49-F238E27FC236}">
                <a16:creationId xmlns:a16="http://schemas.microsoft.com/office/drawing/2014/main" id="{1E4CD392-934A-4FC8-8D7D-46524421F769}"/>
              </a:ext>
            </a:extLst>
          </p:cNvPr>
          <p:cNvSpPr/>
          <p:nvPr/>
        </p:nvSpPr>
        <p:spPr>
          <a:xfrm>
            <a:off x="197701" y="412983"/>
            <a:ext cx="616753" cy="642907"/>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公</a:t>
            </a:r>
          </a:p>
        </p:txBody>
      </p:sp>
      <p:sp>
        <p:nvSpPr>
          <p:cNvPr id="61" name="楕円 60">
            <a:extLst>
              <a:ext uri="{FF2B5EF4-FFF2-40B4-BE49-F238E27FC236}">
                <a16:creationId xmlns:a16="http://schemas.microsoft.com/office/drawing/2014/main" id="{08F798AD-3BFA-415D-B08C-0CCB1D069F32}"/>
              </a:ext>
            </a:extLst>
          </p:cNvPr>
          <p:cNvSpPr/>
          <p:nvPr/>
        </p:nvSpPr>
        <p:spPr>
          <a:xfrm>
            <a:off x="827706" y="412983"/>
            <a:ext cx="616753" cy="642907"/>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開</a:t>
            </a:r>
          </a:p>
        </p:txBody>
      </p:sp>
      <p:sp>
        <p:nvSpPr>
          <p:cNvPr id="62" name="楕円 61">
            <a:extLst>
              <a:ext uri="{FF2B5EF4-FFF2-40B4-BE49-F238E27FC236}">
                <a16:creationId xmlns:a16="http://schemas.microsoft.com/office/drawing/2014/main" id="{CE6EB8BF-2AC8-4E0C-A5B0-A3C7DE5729B4}"/>
              </a:ext>
            </a:extLst>
          </p:cNvPr>
          <p:cNvSpPr/>
          <p:nvPr/>
        </p:nvSpPr>
        <p:spPr>
          <a:xfrm>
            <a:off x="1462493" y="412983"/>
            <a:ext cx="616753" cy="633940"/>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シ</a:t>
            </a:r>
          </a:p>
        </p:txBody>
      </p:sp>
      <p:sp>
        <p:nvSpPr>
          <p:cNvPr id="63" name="楕円 62">
            <a:extLst>
              <a:ext uri="{FF2B5EF4-FFF2-40B4-BE49-F238E27FC236}">
                <a16:creationId xmlns:a16="http://schemas.microsoft.com/office/drawing/2014/main" id="{42B8F157-3BE3-4DBA-ABCE-DD26EDFAD70A}"/>
              </a:ext>
            </a:extLst>
          </p:cNvPr>
          <p:cNvSpPr/>
          <p:nvPr/>
        </p:nvSpPr>
        <p:spPr>
          <a:xfrm>
            <a:off x="2092499" y="426235"/>
            <a:ext cx="616753" cy="607436"/>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ン</a:t>
            </a:r>
          </a:p>
        </p:txBody>
      </p:sp>
      <p:cxnSp>
        <p:nvCxnSpPr>
          <p:cNvPr id="36" name="直線コネクタ 35">
            <a:extLst>
              <a:ext uri="{FF2B5EF4-FFF2-40B4-BE49-F238E27FC236}">
                <a16:creationId xmlns:a16="http://schemas.microsoft.com/office/drawing/2014/main" id="{9E3638A4-8138-45D3-B8DC-53EC7F995AC2}"/>
              </a:ext>
            </a:extLst>
          </p:cNvPr>
          <p:cNvCxnSpPr>
            <a:cxnSpLocks/>
          </p:cNvCxnSpPr>
          <p:nvPr/>
        </p:nvCxnSpPr>
        <p:spPr>
          <a:xfrm flipH="1">
            <a:off x="163500" y="6799748"/>
            <a:ext cx="6469691" cy="0"/>
          </a:xfrm>
          <a:prstGeom prst="line">
            <a:avLst/>
          </a:prstGeom>
          <a:ln w="76200" cmpd="thickThin">
            <a:solidFill>
              <a:schemeClr val="accent4"/>
            </a:solidFill>
          </a:ln>
        </p:spPr>
        <p:style>
          <a:lnRef idx="1">
            <a:schemeClr val="accent1"/>
          </a:lnRef>
          <a:fillRef idx="0">
            <a:schemeClr val="accent1"/>
          </a:fillRef>
          <a:effectRef idx="0">
            <a:schemeClr val="accent1"/>
          </a:effectRef>
          <a:fontRef idx="minor">
            <a:schemeClr val="tx1"/>
          </a:fontRef>
        </p:style>
      </p:cxnSp>
      <p:sp>
        <p:nvSpPr>
          <p:cNvPr id="37" name="楕円 36">
            <a:extLst>
              <a:ext uri="{FF2B5EF4-FFF2-40B4-BE49-F238E27FC236}">
                <a16:creationId xmlns:a16="http://schemas.microsoft.com/office/drawing/2014/main" id="{FC010670-2AA7-4E29-A8F7-D2458081D9BF}"/>
              </a:ext>
            </a:extLst>
          </p:cNvPr>
          <p:cNvSpPr/>
          <p:nvPr/>
        </p:nvSpPr>
        <p:spPr>
          <a:xfrm>
            <a:off x="2721977" y="419608"/>
            <a:ext cx="616753" cy="642907"/>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ポ</a:t>
            </a:r>
          </a:p>
        </p:txBody>
      </p:sp>
      <p:sp>
        <p:nvSpPr>
          <p:cNvPr id="38" name="楕円 37">
            <a:extLst>
              <a:ext uri="{FF2B5EF4-FFF2-40B4-BE49-F238E27FC236}">
                <a16:creationId xmlns:a16="http://schemas.microsoft.com/office/drawing/2014/main" id="{7960F658-7080-4447-8699-2BA0EF83C9DD}"/>
              </a:ext>
            </a:extLst>
          </p:cNvPr>
          <p:cNvSpPr/>
          <p:nvPr/>
        </p:nvSpPr>
        <p:spPr>
          <a:xfrm>
            <a:off x="3338202" y="412981"/>
            <a:ext cx="616753" cy="642907"/>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ジ</a:t>
            </a:r>
          </a:p>
        </p:txBody>
      </p:sp>
      <p:sp>
        <p:nvSpPr>
          <p:cNvPr id="39" name="楕円 38">
            <a:extLst>
              <a:ext uri="{FF2B5EF4-FFF2-40B4-BE49-F238E27FC236}">
                <a16:creationId xmlns:a16="http://schemas.microsoft.com/office/drawing/2014/main" id="{484DBB7E-4018-4695-9369-1B25D335CED9}"/>
              </a:ext>
            </a:extLst>
          </p:cNvPr>
          <p:cNvSpPr/>
          <p:nvPr/>
        </p:nvSpPr>
        <p:spPr>
          <a:xfrm>
            <a:off x="3974306" y="426234"/>
            <a:ext cx="616753" cy="607436"/>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ウ</a:t>
            </a:r>
          </a:p>
        </p:txBody>
      </p:sp>
      <p:sp>
        <p:nvSpPr>
          <p:cNvPr id="40" name="楕円 39">
            <a:extLst>
              <a:ext uri="{FF2B5EF4-FFF2-40B4-BE49-F238E27FC236}">
                <a16:creationId xmlns:a16="http://schemas.microsoft.com/office/drawing/2014/main" id="{DA7597F4-0355-458C-9F5A-C0417FD95F65}"/>
              </a:ext>
            </a:extLst>
          </p:cNvPr>
          <p:cNvSpPr/>
          <p:nvPr/>
        </p:nvSpPr>
        <p:spPr>
          <a:xfrm>
            <a:off x="4610412" y="410817"/>
            <a:ext cx="616753" cy="645071"/>
          </a:xfrm>
          <a:prstGeom prst="ellipse">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400" b="1" dirty="0">
                <a:solidFill>
                  <a:schemeClr val="tx1"/>
                </a:solidFill>
                <a:latin typeface="Meiryo UI" panose="020B0604030504040204" pitchFamily="50" charset="-128"/>
                <a:ea typeface="Meiryo UI" panose="020B0604030504040204" pitchFamily="50" charset="-128"/>
              </a:rPr>
              <a:t>ム</a:t>
            </a:r>
          </a:p>
        </p:txBody>
      </p:sp>
      <p:sp>
        <p:nvSpPr>
          <p:cNvPr id="41" name="テキスト プレースホルダー 4">
            <a:extLst>
              <a:ext uri="{FF2B5EF4-FFF2-40B4-BE49-F238E27FC236}">
                <a16:creationId xmlns:a16="http://schemas.microsoft.com/office/drawing/2014/main" id="{9C50D09D-B83F-4078-8848-ECD836BC8719}"/>
              </a:ext>
            </a:extLst>
          </p:cNvPr>
          <p:cNvSpPr txBox="1">
            <a:spLocks/>
          </p:cNvSpPr>
          <p:nvPr/>
        </p:nvSpPr>
        <p:spPr>
          <a:xfrm>
            <a:off x="357809" y="1908313"/>
            <a:ext cx="6356600" cy="63078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2400" dirty="0">
                <a:latin typeface="Meiryo UI" panose="020B0604030504040204" pitchFamily="50" charset="-128"/>
                <a:ea typeface="Meiryo UI" panose="020B0604030504040204" pitchFamily="50" charset="-128"/>
              </a:rPr>
              <a:t>テーマ　</a:t>
            </a:r>
            <a:r>
              <a:rPr lang="ja-JP" altLang="en-US" sz="2800" dirty="0">
                <a:latin typeface="Meiryo UI" panose="020B0604030504040204" pitchFamily="50" charset="-128"/>
                <a:ea typeface="Meiryo UI" panose="020B0604030504040204" pitchFamily="50" charset="-128"/>
              </a:rPr>
              <a:t>「病院から地域への移行について」</a:t>
            </a:r>
            <a:endParaRPr lang="ja-JP" altLang="ja-JP" sz="2800" dirty="0">
              <a:latin typeface="Meiryo UI" panose="020B0604030504040204" pitchFamily="50" charset="-128"/>
              <a:ea typeface="Meiryo UI" panose="020B0604030504040204" pitchFamily="50" charset="-128"/>
            </a:endParaRPr>
          </a:p>
          <a:p>
            <a:pPr marL="0" indent="0">
              <a:buNone/>
            </a:pPr>
            <a:endParaRPr lang="ja-JP" sz="2400" dirty="0">
              <a:latin typeface="Meiryo UI" panose="020B0604030504040204" pitchFamily="50" charset="-128"/>
              <a:ea typeface="Meiryo UI" panose="020B0604030504040204" pitchFamily="50" charset="-128"/>
            </a:endParaRPr>
          </a:p>
        </p:txBody>
      </p:sp>
      <p:sp>
        <p:nvSpPr>
          <p:cNvPr id="42" name="テキスト プレースホルダー 4">
            <a:extLst>
              <a:ext uri="{FF2B5EF4-FFF2-40B4-BE49-F238E27FC236}">
                <a16:creationId xmlns:a16="http://schemas.microsoft.com/office/drawing/2014/main" id="{FEDB4871-D624-4168-B236-61385C2991FE}"/>
              </a:ext>
            </a:extLst>
          </p:cNvPr>
          <p:cNvSpPr txBox="1">
            <a:spLocks/>
          </p:cNvSpPr>
          <p:nvPr/>
        </p:nvSpPr>
        <p:spPr>
          <a:xfrm>
            <a:off x="3432315" y="1537251"/>
            <a:ext cx="3193772" cy="331304"/>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buNone/>
            </a:pPr>
            <a:r>
              <a:rPr lang="ja-JP" altLang="en-US" sz="1050" dirty="0">
                <a:latin typeface="Meiryo UI" panose="020B0604030504040204" pitchFamily="50" charset="-128"/>
                <a:ea typeface="Meiryo UI" panose="020B0604030504040204" pitchFamily="50" charset="-128"/>
              </a:rPr>
              <a:t>　　</a:t>
            </a:r>
            <a:r>
              <a:rPr lang="ja-JP" altLang="en-US" sz="2200" dirty="0">
                <a:latin typeface="Meiryo UI" panose="020B0604030504040204" pitchFamily="50" charset="-128"/>
                <a:ea typeface="Meiryo UI" panose="020B0604030504040204" pitchFamily="50" charset="-128"/>
              </a:rPr>
              <a:t>（受付 ９：３０～）</a:t>
            </a:r>
            <a:endParaRPr lang="ja-JP" altLang="ja-JP" sz="22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2268144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EA4DFF7-7208-42FA-9AC6-9AA5E3463807}"/>
              </a:ext>
            </a:extLst>
          </p:cNvPr>
          <p:cNvSpPr>
            <a:spLocks noGrp="1"/>
          </p:cNvSpPr>
          <p:nvPr>
            <p:ph type="ctrTitle"/>
          </p:nvPr>
        </p:nvSpPr>
        <p:spPr>
          <a:xfrm>
            <a:off x="215900" y="119269"/>
            <a:ext cx="6642100" cy="2292627"/>
          </a:xfrm>
        </p:spPr>
        <p:txBody>
          <a:bodyPr>
            <a:normAutofit/>
          </a:bodyPr>
          <a:lstStyle/>
          <a:p>
            <a:pPr algn="l"/>
            <a:r>
              <a:rPr kumimoji="1" lang="ja-JP" altLang="en-US" sz="2400" dirty="0"/>
              <a:t>（</a:t>
            </a:r>
            <a:r>
              <a:rPr kumimoji="1" lang="en-US" altLang="ja-JP" sz="2400" dirty="0"/>
              <a:t>FAX</a:t>
            </a:r>
            <a:r>
              <a:rPr kumimoji="1" lang="ja-JP" altLang="en-US" sz="2400" dirty="0"/>
              <a:t>）０４２－７４９－６３５６</a:t>
            </a:r>
            <a:r>
              <a:rPr kumimoji="1" lang="en-US" altLang="ja-JP" sz="2000" dirty="0"/>
              <a:t/>
            </a:r>
            <a:br>
              <a:rPr kumimoji="1" lang="en-US" altLang="ja-JP" sz="2000" dirty="0"/>
            </a:br>
            <a:r>
              <a:rPr kumimoji="1" lang="en-US" altLang="ja-JP" sz="2000" dirty="0"/>
              <a:t/>
            </a:r>
            <a:br>
              <a:rPr kumimoji="1" lang="en-US" altLang="ja-JP" sz="2000" dirty="0"/>
            </a:br>
            <a:r>
              <a:rPr kumimoji="1" lang="ja-JP" altLang="en-US" sz="2000" dirty="0"/>
              <a:t>　 </a:t>
            </a:r>
            <a:r>
              <a:rPr kumimoji="1" lang="ja-JP" altLang="en-US" sz="1800" dirty="0"/>
              <a:t>相模原市重症心身障害児者・医療的</a:t>
            </a:r>
            <a:r>
              <a:rPr kumimoji="1" lang="ja-JP" altLang="en-US" sz="1800" dirty="0" smtClean="0"/>
              <a:t>ケア児等看護</a:t>
            </a:r>
            <a:r>
              <a:rPr kumimoji="1" lang="ja-JP" altLang="en-US" sz="1800" dirty="0"/>
              <a:t>研修事業</a:t>
            </a:r>
            <a:r>
              <a:rPr kumimoji="1" lang="en-US" altLang="ja-JP" sz="1800" dirty="0"/>
              <a:t/>
            </a:r>
            <a:br>
              <a:rPr kumimoji="1" lang="en-US" altLang="ja-JP" sz="1800" dirty="0"/>
            </a:br>
            <a:r>
              <a:rPr kumimoji="1" lang="ja-JP" altLang="en-US" sz="1800" dirty="0"/>
              <a:t>　　</a:t>
            </a:r>
            <a:r>
              <a:rPr kumimoji="1" lang="ja-JP" altLang="en-US" sz="2200" dirty="0"/>
              <a:t>公開シンポジウム（２</a:t>
            </a:r>
            <a:r>
              <a:rPr kumimoji="1" lang="en-US" altLang="ja-JP" sz="2200" dirty="0"/>
              <a:t>/</a:t>
            </a:r>
            <a:r>
              <a:rPr kumimoji="1" lang="ja-JP" altLang="en-US" sz="2200" dirty="0"/>
              <a:t>１）参加申込書　</a:t>
            </a:r>
            <a:r>
              <a:rPr kumimoji="1" lang="en-US" altLang="ja-JP" sz="2000" dirty="0"/>
              <a:t/>
            </a:r>
            <a:br>
              <a:rPr kumimoji="1" lang="en-US" altLang="ja-JP" sz="2000" dirty="0"/>
            </a:br>
            <a:r>
              <a:rPr kumimoji="1" lang="en-US" altLang="ja-JP" sz="2000" dirty="0"/>
              <a:t/>
            </a:r>
            <a:br>
              <a:rPr kumimoji="1" lang="en-US" altLang="ja-JP" sz="2000" dirty="0"/>
            </a:br>
            <a:r>
              <a:rPr kumimoji="1" lang="ja-JP" altLang="en-US" sz="2000" dirty="0"/>
              <a:t>　　　テーマ「病院から地域への移行について」　　　</a:t>
            </a:r>
            <a:r>
              <a:rPr kumimoji="1" lang="en-US" altLang="ja-JP" sz="2000" dirty="0"/>
              <a:t/>
            </a:r>
            <a:br>
              <a:rPr kumimoji="1" lang="en-US" altLang="ja-JP" sz="2000" dirty="0"/>
            </a:br>
            <a:r>
              <a:rPr kumimoji="1" lang="ja-JP" altLang="en-US" sz="2000" dirty="0"/>
              <a:t>　　　　　　　　</a:t>
            </a:r>
          </a:p>
        </p:txBody>
      </p:sp>
      <p:sp>
        <p:nvSpPr>
          <p:cNvPr id="3" name="字幕 2">
            <a:extLst>
              <a:ext uri="{FF2B5EF4-FFF2-40B4-BE49-F238E27FC236}">
                <a16:creationId xmlns:a16="http://schemas.microsoft.com/office/drawing/2014/main" id="{B32EFC12-736E-406B-85D4-B9A54BBCBEEC}"/>
              </a:ext>
            </a:extLst>
          </p:cNvPr>
          <p:cNvSpPr>
            <a:spLocks noGrp="1"/>
          </p:cNvSpPr>
          <p:nvPr>
            <p:ph type="subTitle" idx="1"/>
          </p:nvPr>
        </p:nvSpPr>
        <p:spPr>
          <a:xfrm>
            <a:off x="0" y="2716696"/>
            <a:ext cx="6885609" cy="6930887"/>
          </a:xfrm>
        </p:spPr>
        <p:txBody>
          <a:bodyPr>
            <a:normAutofit fontScale="77500" lnSpcReduction="20000"/>
          </a:bodyPr>
          <a:lstStyle/>
          <a:p>
            <a:pPr algn="l"/>
            <a:endParaRPr lang="en-US" altLang="ja-JP" dirty="0"/>
          </a:p>
          <a:p>
            <a:pPr algn="l"/>
            <a:endParaRPr lang="en-US" altLang="ja-JP" dirty="0"/>
          </a:p>
          <a:p>
            <a:pPr algn="l"/>
            <a:r>
              <a:rPr lang="ja-JP" altLang="en-US" dirty="0"/>
              <a:t>　　　　</a:t>
            </a:r>
            <a:r>
              <a:rPr lang="ja-JP" altLang="en-US" sz="1400" dirty="0"/>
              <a:t>ﾌﾘｶﾞﾅ</a:t>
            </a:r>
            <a:endParaRPr lang="en-US" altLang="ja-JP" sz="1400" dirty="0"/>
          </a:p>
          <a:p>
            <a:pPr algn="l"/>
            <a:r>
              <a:rPr lang="ja-JP" altLang="en-US" dirty="0"/>
              <a:t>　参加者氏名　　　　　　　　　　　　　　　　　　　</a:t>
            </a:r>
            <a:endParaRPr lang="en-US" altLang="ja-JP" dirty="0"/>
          </a:p>
          <a:p>
            <a:pPr algn="l"/>
            <a:endParaRPr lang="en-US" altLang="ja-JP" dirty="0"/>
          </a:p>
          <a:p>
            <a:pPr algn="l"/>
            <a:r>
              <a:rPr lang="ja-JP" altLang="en-US" dirty="0"/>
              <a:t>　所　属　先　　　　　　　　　　　　　　　　　　　　　</a:t>
            </a:r>
            <a:endParaRPr lang="en-US" altLang="ja-JP" dirty="0"/>
          </a:p>
          <a:p>
            <a:pPr algn="l"/>
            <a:endParaRPr lang="en-US" altLang="ja-JP" dirty="0"/>
          </a:p>
          <a:p>
            <a:pPr algn="l"/>
            <a:r>
              <a:rPr lang="ja-JP" altLang="en-US" dirty="0"/>
              <a:t>　職　　種　　　　　　　　　　　　　　　　　　　</a:t>
            </a:r>
            <a:endParaRPr lang="en-US" altLang="ja-JP" dirty="0"/>
          </a:p>
          <a:p>
            <a:pPr algn="l"/>
            <a:endParaRPr lang="en-US" altLang="ja-JP" dirty="0"/>
          </a:p>
          <a:p>
            <a:pPr algn="l"/>
            <a:r>
              <a:rPr lang="ja-JP" altLang="en-US" dirty="0"/>
              <a:t>　連絡先（電話等）</a:t>
            </a:r>
            <a:endParaRPr lang="en-US" altLang="ja-JP" dirty="0"/>
          </a:p>
          <a:p>
            <a:pPr algn="l"/>
            <a:endParaRPr lang="en-US" altLang="ja-JP" dirty="0"/>
          </a:p>
          <a:p>
            <a:pPr algn="l"/>
            <a:r>
              <a:rPr lang="ja-JP" altLang="en-US" dirty="0"/>
              <a:t>　</a:t>
            </a:r>
            <a:endParaRPr lang="en-US" altLang="ja-JP" dirty="0"/>
          </a:p>
          <a:p>
            <a:pPr algn="l"/>
            <a:r>
              <a:rPr lang="ja-JP" altLang="en-US" dirty="0"/>
              <a:t>　車両での来園の有無　　有　・　無　・　乗り合わせ</a:t>
            </a:r>
            <a:endParaRPr lang="en-US" altLang="ja-JP" dirty="0"/>
          </a:p>
          <a:p>
            <a:pPr algn="l"/>
            <a:endParaRPr lang="en-US" altLang="ja-JP" dirty="0"/>
          </a:p>
          <a:p>
            <a:pPr algn="l"/>
            <a:r>
              <a:rPr lang="ja-JP" altLang="en-US" sz="1600" dirty="0"/>
              <a:t> 　</a:t>
            </a:r>
            <a:r>
              <a:rPr lang="ja-JP" altLang="en-US" sz="1900" dirty="0"/>
              <a:t>＊申し込み期限：令和２年１月２７日（月）</a:t>
            </a:r>
            <a:endParaRPr lang="en-US" altLang="ja-JP" sz="1900" dirty="0"/>
          </a:p>
          <a:p>
            <a:pPr algn="l"/>
            <a:endParaRPr lang="en-US" altLang="ja-JP" sz="1900" dirty="0"/>
          </a:p>
          <a:p>
            <a:pPr algn="l"/>
            <a:r>
              <a:rPr lang="ja-JP" altLang="en-US" sz="1900" dirty="0"/>
              <a:t>　 ＊申し込みは先着順。定員（８０名）を超えた場合のみご連絡いたします。</a:t>
            </a:r>
            <a:endParaRPr lang="en-US" altLang="ja-JP" sz="1900" dirty="0"/>
          </a:p>
          <a:p>
            <a:pPr algn="l"/>
            <a:endParaRPr lang="en-US" altLang="ja-JP" sz="1900" dirty="0"/>
          </a:p>
          <a:p>
            <a:pPr algn="l"/>
            <a:r>
              <a:rPr lang="ja-JP" altLang="en-US" sz="1900" dirty="0"/>
              <a:t>　 ＊提出された個人情報は本公開シンポジウムの目的以外には一切使用いた</a:t>
            </a:r>
            <a:endParaRPr lang="en-US" altLang="ja-JP" sz="1900" dirty="0"/>
          </a:p>
          <a:p>
            <a:pPr algn="l"/>
            <a:r>
              <a:rPr lang="ja-JP" altLang="en-US" sz="1900" dirty="0"/>
              <a:t>　     しません。</a:t>
            </a:r>
            <a:endParaRPr lang="en-US" altLang="ja-JP" sz="1900" dirty="0"/>
          </a:p>
          <a:p>
            <a:pPr algn="l"/>
            <a:r>
              <a:rPr lang="ja-JP" altLang="en-US" sz="1600" dirty="0"/>
              <a:t> </a:t>
            </a:r>
            <a:endParaRPr lang="en-US" altLang="ja-JP" sz="1600" dirty="0"/>
          </a:p>
          <a:p>
            <a:pPr algn="l"/>
            <a:endParaRPr lang="en-US" altLang="ja-JP" sz="1600" dirty="0"/>
          </a:p>
          <a:p>
            <a:pPr algn="l"/>
            <a:r>
              <a:rPr lang="ja-JP" altLang="en-US" sz="1600" dirty="0"/>
              <a:t>　　　 　 </a:t>
            </a:r>
            <a:r>
              <a:rPr lang="ja-JP" altLang="en-US" sz="2100" dirty="0"/>
              <a:t>申し込み・問い合わせ先　</a:t>
            </a:r>
            <a:r>
              <a:rPr lang="ja-JP" altLang="en-US" sz="2100" b="1" dirty="0"/>
              <a:t>相模原療育園</a:t>
            </a:r>
            <a:r>
              <a:rPr lang="ja-JP" altLang="en-US" sz="2100" dirty="0"/>
              <a:t>　</a:t>
            </a:r>
            <a:endParaRPr lang="en-US" altLang="ja-JP" sz="2100" dirty="0"/>
          </a:p>
          <a:p>
            <a:pPr algn="l"/>
            <a:r>
              <a:rPr lang="ja-JP" altLang="en-US" sz="2100" dirty="0"/>
              <a:t>　　　　　　〒</a:t>
            </a:r>
            <a:r>
              <a:rPr lang="en-US" altLang="ja-JP" sz="2100" dirty="0"/>
              <a:t>252-0334</a:t>
            </a:r>
            <a:r>
              <a:rPr lang="ja-JP" altLang="en-US" sz="2100" dirty="0"/>
              <a:t>　相模原市南区若松１－２１－９</a:t>
            </a:r>
            <a:endParaRPr lang="en-US" altLang="ja-JP" sz="2100" dirty="0"/>
          </a:p>
          <a:p>
            <a:pPr algn="l"/>
            <a:r>
              <a:rPr lang="ja-JP" altLang="en-US" sz="2100" dirty="0"/>
              <a:t>　　　　　　　</a:t>
            </a:r>
            <a:r>
              <a:rPr lang="en-US" altLang="ja-JP" sz="2100" dirty="0"/>
              <a:t>TEL</a:t>
            </a:r>
            <a:r>
              <a:rPr lang="ja-JP" altLang="en-US" sz="2100" dirty="0"/>
              <a:t> 　</a:t>
            </a:r>
            <a:r>
              <a:rPr lang="en-US" altLang="ja-JP" sz="2100" dirty="0"/>
              <a:t>042-749-6316</a:t>
            </a:r>
            <a:r>
              <a:rPr lang="ja-JP" altLang="en-US" sz="2100" dirty="0"/>
              <a:t>（平日</a:t>
            </a:r>
            <a:r>
              <a:rPr lang="en-US" altLang="ja-JP" sz="2100" dirty="0"/>
              <a:t>8</a:t>
            </a:r>
            <a:r>
              <a:rPr lang="ja-JP" altLang="en-US" sz="2100" dirty="0"/>
              <a:t>：</a:t>
            </a:r>
            <a:r>
              <a:rPr lang="en-US" altLang="ja-JP" sz="2100" dirty="0"/>
              <a:t>30</a:t>
            </a:r>
            <a:r>
              <a:rPr lang="ja-JP" altLang="en-US" sz="2100" dirty="0"/>
              <a:t>～</a:t>
            </a:r>
            <a:r>
              <a:rPr lang="en-US" altLang="ja-JP" sz="2100" dirty="0"/>
              <a:t>17</a:t>
            </a:r>
            <a:r>
              <a:rPr lang="ja-JP" altLang="en-US" sz="2100" dirty="0"/>
              <a:t>：</a:t>
            </a:r>
            <a:r>
              <a:rPr lang="en-US" altLang="ja-JP" sz="2100" dirty="0"/>
              <a:t>00</a:t>
            </a:r>
            <a:r>
              <a:rPr lang="ja-JP" altLang="en-US" sz="2100" dirty="0"/>
              <a:t>）</a:t>
            </a:r>
            <a:endParaRPr lang="en-US" altLang="ja-JP" sz="2100" dirty="0"/>
          </a:p>
          <a:p>
            <a:pPr algn="l"/>
            <a:r>
              <a:rPr lang="ja-JP" altLang="en-US" sz="2100" dirty="0"/>
              <a:t>　　　　　　　</a:t>
            </a:r>
            <a:r>
              <a:rPr lang="en-US" altLang="ja-JP" sz="2100" dirty="0"/>
              <a:t>FAX</a:t>
            </a:r>
            <a:r>
              <a:rPr lang="ja-JP" altLang="en-US" sz="2100" dirty="0"/>
              <a:t>　</a:t>
            </a:r>
            <a:r>
              <a:rPr lang="en-US" altLang="ja-JP" sz="2100" dirty="0"/>
              <a:t>042-749-6356</a:t>
            </a:r>
            <a:r>
              <a:rPr lang="ja-JP" altLang="en-US" sz="2100" dirty="0"/>
              <a:t>　</a:t>
            </a:r>
            <a:endParaRPr lang="en-US" altLang="ja-JP" sz="2100" dirty="0"/>
          </a:p>
          <a:p>
            <a:pPr algn="l"/>
            <a:r>
              <a:rPr lang="ja-JP" altLang="en-US" sz="2100" dirty="0"/>
              <a:t>　　　　　　　　　　　　　　　　　　担当：田口・鎌田　　</a:t>
            </a:r>
            <a:r>
              <a:rPr lang="ja-JP" altLang="en-US" sz="1600" dirty="0"/>
              <a:t>　　　　　　</a:t>
            </a:r>
            <a:endParaRPr lang="en-US" altLang="ja-JP" sz="1600" dirty="0"/>
          </a:p>
          <a:p>
            <a:pPr algn="l"/>
            <a:endParaRPr lang="en-US" altLang="ja-JP" sz="1600" dirty="0"/>
          </a:p>
        </p:txBody>
      </p:sp>
      <p:sp>
        <p:nvSpPr>
          <p:cNvPr id="4" name="テキスト ボックス 3">
            <a:extLst>
              <a:ext uri="{FF2B5EF4-FFF2-40B4-BE49-F238E27FC236}">
                <a16:creationId xmlns:a16="http://schemas.microsoft.com/office/drawing/2014/main" id="{4AA66505-633F-442D-8C24-03B57B0CD7E1}"/>
              </a:ext>
            </a:extLst>
          </p:cNvPr>
          <p:cNvSpPr txBox="1"/>
          <p:nvPr/>
        </p:nvSpPr>
        <p:spPr>
          <a:xfrm>
            <a:off x="457753" y="2284896"/>
            <a:ext cx="6294230" cy="923330"/>
          </a:xfrm>
          <a:prstGeom prst="rect">
            <a:avLst/>
          </a:prstGeom>
          <a:noFill/>
        </p:spPr>
        <p:txBody>
          <a:bodyPr wrap="square" rtlCol="0">
            <a:spAutoFit/>
          </a:bodyPr>
          <a:lstStyle/>
          <a:p>
            <a:r>
              <a:rPr kumimoji="1" lang="ja-JP" altLang="en-US" dirty="0"/>
              <a:t>　　　　　　　　　　　　　　　　</a:t>
            </a:r>
            <a:r>
              <a:rPr kumimoji="1" lang="ja-JP" altLang="en-US" sz="1600" dirty="0"/>
              <a:t>令和　　年　　月　　日</a:t>
            </a:r>
            <a:endParaRPr kumimoji="1" lang="en-US" altLang="ja-JP" sz="1600" dirty="0"/>
          </a:p>
          <a:p>
            <a:endParaRPr kumimoji="1" lang="en-US" altLang="ja-JP" dirty="0"/>
          </a:p>
          <a:p>
            <a:r>
              <a:rPr kumimoji="1" lang="ja-JP" altLang="en-US" dirty="0"/>
              <a:t>上記、公開シンポジウムの参加を申し込みます。</a:t>
            </a:r>
          </a:p>
        </p:txBody>
      </p:sp>
      <p:cxnSp>
        <p:nvCxnSpPr>
          <p:cNvPr id="6" name="直線コネクタ 5">
            <a:extLst>
              <a:ext uri="{FF2B5EF4-FFF2-40B4-BE49-F238E27FC236}">
                <a16:creationId xmlns:a16="http://schemas.microsoft.com/office/drawing/2014/main" id="{1D5DA458-BDEE-494D-A684-36F31D046176}"/>
              </a:ext>
            </a:extLst>
          </p:cNvPr>
          <p:cNvCxnSpPr>
            <a:cxnSpLocks/>
          </p:cNvCxnSpPr>
          <p:nvPr/>
        </p:nvCxnSpPr>
        <p:spPr>
          <a:xfrm>
            <a:off x="1463813" y="3744290"/>
            <a:ext cx="4141856" cy="0"/>
          </a:xfrm>
          <a:prstGeom prst="line">
            <a:avLst/>
          </a:prstGeom>
        </p:spPr>
        <p:style>
          <a:lnRef idx="1">
            <a:schemeClr val="dk1"/>
          </a:lnRef>
          <a:fillRef idx="0">
            <a:schemeClr val="dk1"/>
          </a:fillRef>
          <a:effectRef idx="0">
            <a:schemeClr val="dk1"/>
          </a:effectRef>
          <a:fontRef idx="minor">
            <a:schemeClr val="tx1"/>
          </a:fontRef>
        </p:style>
      </p:cxnSp>
      <p:cxnSp>
        <p:nvCxnSpPr>
          <p:cNvPr id="8" name="直線コネクタ 7">
            <a:extLst>
              <a:ext uri="{FF2B5EF4-FFF2-40B4-BE49-F238E27FC236}">
                <a16:creationId xmlns:a16="http://schemas.microsoft.com/office/drawing/2014/main" id="{0CF5402C-7393-4C1A-8F06-0F84644FFDEC}"/>
              </a:ext>
            </a:extLst>
          </p:cNvPr>
          <p:cNvCxnSpPr>
            <a:cxnSpLocks/>
          </p:cNvCxnSpPr>
          <p:nvPr/>
        </p:nvCxnSpPr>
        <p:spPr>
          <a:xfrm>
            <a:off x="1463813" y="4210327"/>
            <a:ext cx="4102100" cy="0"/>
          </a:xfrm>
          <a:prstGeom prst="line">
            <a:avLst/>
          </a:prstGeom>
        </p:spPr>
        <p:style>
          <a:lnRef idx="1">
            <a:schemeClr val="dk1"/>
          </a:lnRef>
          <a:fillRef idx="0">
            <a:schemeClr val="dk1"/>
          </a:fillRef>
          <a:effectRef idx="0">
            <a:schemeClr val="dk1"/>
          </a:effectRef>
          <a:fontRef idx="minor">
            <a:schemeClr val="tx1"/>
          </a:fontRef>
        </p:style>
      </p:cxnSp>
      <p:cxnSp>
        <p:nvCxnSpPr>
          <p:cNvPr id="10" name="直線コネクタ 9">
            <a:extLst>
              <a:ext uri="{FF2B5EF4-FFF2-40B4-BE49-F238E27FC236}">
                <a16:creationId xmlns:a16="http://schemas.microsoft.com/office/drawing/2014/main" id="{F5BE588F-250A-44B6-BAE7-1F836902CA5C}"/>
              </a:ext>
            </a:extLst>
          </p:cNvPr>
          <p:cNvCxnSpPr>
            <a:cxnSpLocks/>
          </p:cNvCxnSpPr>
          <p:nvPr/>
        </p:nvCxnSpPr>
        <p:spPr>
          <a:xfrm>
            <a:off x="1473201" y="4664212"/>
            <a:ext cx="4105965" cy="0"/>
          </a:xfrm>
          <a:prstGeom prst="line">
            <a:avLst/>
          </a:prstGeom>
        </p:spPr>
        <p:style>
          <a:lnRef idx="1">
            <a:schemeClr val="dk1"/>
          </a:lnRef>
          <a:fillRef idx="0">
            <a:schemeClr val="dk1"/>
          </a:fillRef>
          <a:effectRef idx="0">
            <a:schemeClr val="dk1"/>
          </a:effectRef>
          <a:fontRef idx="minor">
            <a:schemeClr val="tx1"/>
          </a:fontRef>
        </p:style>
      </p:cxnSp>
      <p:cxnSp>
        <p:nvCxnSpPr>
          <p:cNvPr id="12" name="直線コネクタ 11">
            <a:extLst>
              <a:ext uri="{FF2B5EF4-FFF2-40B4-BE49-F238E27FC236}">
                <a16:creationId xmlns:a16="http://schemas.microsoft.com/office/drawing/2014/main" id="{8B31D534-DB44-4F4A-A7BF-CFA26109F784}"/>
              </a:ext>
            </a:extLst>
          </p:cNvPr>
          <p:cNvCxnSpPr>
            <a:cxnSpLocks/>
          </p:cNvCxnSpPr>
          <p:nvPr/>
        </p:nvCxnSpPr>
        <p:spPr>
          <a:xfrm>
            <a:off x="1709530" y="5166139"/>
            <a:ext cx="3896140" cy="0"/>
          </a:xfrm>
          <a:prstGeom prst="line">
            <a:avLst/>
          </a:prstGeom>
        </p:spPr>
        <p:style>
          <a:lnRef idx="1">
            <a:schemeClr val="dk1"/>
          </a:lnRef>
          <a:fillRef idx="0">
            <a:schemeClr val="dk1"/>
          </a:fillRef>
          <a:effectRef idx="0">
            <a:schemeClr val="dk1"/>
          </a:effectRef>
          <a:fontRef idx="minor">
            <a:schemeClr val="tx1"/>
          </a:fontRef>
        </p:style>
      </p:cxnSp>
      <p:sp>
        <p:nvSpPr>
          <p:cNvPr id="5" name="四角形: 角を丸くする 4">
            <a:extLst>
              <a:ext uri="{FF2B5EF4-FFF2-40B4-BE49-F238E27FC236}">
                <a16:creationId xmlns:a16="http://schemas.microsoft.com/office/drawing/2014/main" id="{E0748457-3F83-4618-B534-D4186DFE8A39}"/>
              </a:ext>
            </a:extLst>
          </p:cNvPr>
          <p:cNvSpPr/>
          <p:nvPr/>
        </p:nvSpPr>
        <p:spPr>
          <a:xfrm>
            <a:off x="477079" y="8095975"/>
            <a:ext cx="5658678" cy="1644374"/>
          </a:xfrm>
          <a:prstGeom prst="roundRect">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Tree>
    <p:extLst>
      <p:ext uri="{BB962C8B-B14F-4D97-AF65-F5344CB8AC3E}">
        <p14:creationId xmlns:p14="http://schemas.microsoft.com/office/powerpoint/2010/main" val="4048736856"/>
      </p:ext>
    </p:extLst>
  </p:cSld>
  <p:clrMapOvr>
    <a:masterClrMapping/>
  </p:clrMapOvr>
</p:sld>
</file>

<file path=ppt/theme/theme1.xml><?xml version="1.0" encoding="utf-8"?>
<a:theme xmlns:a="http://schemas.openxmlformats.org/drawingml/2006/main" name="Office テーマ">
  <a:themeElements>
    <a:clrScheme name="スリップストリーム">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138</Words>
  <Application>Microsoft Office PowerPoint</Application>
  <PresentationFormat>A4 210 x 297 mm</PresentationFormat>
  <Paragraphs>85</Paragraphs>
  <Slides>2</Slides>
  <Notes>0</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2</vt:i4>
      </vt:variant>
    </vt:vector>
  </HeadingPairs>
  <TitlesOfParts>
    <vt:vector size="9" baseType="lpstr">
      <vt:lpstr>Meiryo UI</vt:lpstr>
      <vt:lpstr>游ゴシック</vt:lpstr>
      <vt:lpstr>游ゴシック Light</vt:lpstr>
      <vt:lpstr>Arial</vt:lpstr>
      <vt:lpstr>Calibri</vt:lpstr>
      <vt:lpstr>Calibri Light</vt:lpstr>
      <vt:lpstr>Office テーマ</vt:lpstr>
      <vt:lpstr>「小児在宅支援センターの現状と 　　　　　　　　　　　　　　　 今後の課題」</vt:lpstr>
      <vt:lpstr>（FAX）０４２－７４９－６３５６  　 相模原市重症心身障害児者・医療的ケア児等看護研修事業 　　公開シンポジウム（２/１）参加申込書　  　　　テーマ「病院から地域への移行について」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「小児在宅支援センターの現状と 　　　　　　　　　　　　　　　 今後の課題」</dc:title>
  <cp:lastModifiedBy>中澤 亜里砂</cp:lastModifiedBy>
  <cp:revision>1</cp:revision>
  <cp:lastPrinted>2020-01-06T02:59:09Z</cp:lastPrinted>
  <dcterms:modified xsi:type="dcterms:W3CDTF">2020-01-06T04:13:23Z</dcterms:modified>
</cp:coreProperties>
</file>