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8" r:id="rId2"/>
    <p:sldId id="261" r:id="rId3"/>
    <p:sldId id="264" r:id="rId4"/>
  </p:sldIdLst>
  <p:sldSz cx="6858000" cy="9906000" type="A4"/>
  <p:notesSz cx="6737350" cy="9869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57D3FF"/>
    <a:srgbClr val="FF9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08" autoAdjust="0"/>
    <p:restoredTop sz="94660"/>
  </p:normalViewPr>
  <p:slideViewPr>
    <p:cSldViewPr snapToGrid="0">
      <p:cViewPr varScale="1">
        <p:scale>
          <a:sx n="73" d="100"/>
          <a:sy n="73" d="100"/>
        </p:scale>
        <p:origin x="100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518" cy="495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6273" y="0"/>
            <a:ext cx="2919518" cy="495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95CE16-A8D0-4AF6-A140-E9EDE3771CA7}" type="datetimeFigureOut">
              <a:rPr kumimoji="1" lang="ja-JP" altLang="en-US" smtClean="0"/>
              <a:t>2025/12/9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1233488"/>
            <a:ext cx="2305050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735" y="4749691"/>
            <a:ext cx="5389880" cy="388611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374301"/>
            <a:ext cx="2919518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6273" y="9374301"/>
            <a:ext cx="2919518" cy="495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AE9C22-2723-4449-988E-DC0D0E20042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82547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AE9C22-2723-4449-988E-DC0D0E20042D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635953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CF4378-50CF-8F63-4210-BDBDAFAD6D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>
            <a:extLst>
              <a:ext uri="{FF2B5EF4-FFF2-40B4-BE49-F238E27FC236}">
                <a16:creationId xmlns:a16="http://schemas.microsoft.com/office/drawing/2014/main" id="{C1479964-AD01-B04B-64FD-4AA1B2B27B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>
            <a:extLst>
              <a:ext uri="{FF2B5EF4-FFF2-40B4-BE49-F238E27FC236}">
                <a16:creationId xmlns:a16="http://schemas.microsoft.com/office/drawing/2014/main" id="{141B02AC-5024-FA91-2960-75291DE911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C6B3D961-B64C-09D1-EB84-C271B4897A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AE9C22-2723-4449-988E-DC0D0E20042D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77074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18E33-8250-42B6-A23B-D7F3915D3863}" type="datetimeFigureOut">
              <a:rPr kumimoji="1" lang="ja-JP" altLang="en-US" smtClean="0"/>
              <a:t>2025/12/9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44BA-ED11-4202-BAD9-5A7227FB0CB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85567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18E33-8250-42B6-A23B-D7F3915D3863}" type="datetimeFigureOut">
              <a:rPr kumimoji="1" lang="ja-JP" altLang="en-US" smtClean="0"/>
              <a:t>2025/12/9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44BA-ED11-4202-BAD9-5A7227FB0CB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46799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18E33-8250-42B6-A23B-D7F3915D3863}" type="datetimeFigureOut">
              <a:rPr kumimoji="1" lang="ja-JP" altLang="en-US" smtClean="0"/>
              <a:t>2025/12/9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44BA-ED11-4202-BAD9-5A7227FB0CB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04796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18E33-8250-42B6-A23B-D7F3915D3863}" type="datetimeFigureOut">
              <a:rPr kumimoji="1" lang="ja-JP" altLang="en-US" smtClean="0"/>
              <a:t>2025/12/9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44BA-ED11-4202-BAD9-5A7227FB0CB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08388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18E33-8250-42B6-A23B-D7F3915D3863}" type="datetimeFigureOut">
              <a:rPr kumimoji="1" lang="ja-JP" altLang="en-US" smtClean="0"/>
              <a:t>2025/12/9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44BA-ED11-4202-BAD9-5A7227FB0CB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8787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18E33-8250-42B6-A23B-D7F3915D3863}" type="datetimeFigureOut">
              <a:rPr kumimoji="1" lang="ja-JP" altLang="en-US" smtClean="0"/>
              <a:t>2025/12/9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44BA-ED11-4202-BAD9-5A7227FB0CB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26111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18E33-8250-42B6-A23B-D7F3915D3863}" type="datetimeFigureOut">
              <a:rPr kumimoji="1" lang="ja-JP" altLang="en-US" smtClean="0"/>
              <a:t>2025/12/9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44BA-ED11-4202-BAD9-5A7227FB0CB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5004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18E33-8250-42B6-A23B-D7F3915D3863}" type="datetimeFigureOut">
              <a:rPr kumimoji="1" lang="ja-JP" altLang="en-US" smtClean="0"/>
              <a:t>2025/12/9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44BA-ED11-4202-BAD9-5A7227FB0CB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77726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18E33-8250-42B6-A23B-D7F3915D3863}" type="datetimeFigureOut">
              <a:rPr kumimoji="1" lang="ja-JP" altLang="en-US" smtClean="0"/>
              <a:t>2025/12/9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44BA-ED11-4202-BAD9-5A7227FB0CB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03115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18E33-8250-42B6-A23B-D7F3915D3863}" type="datetimeFigureOut">
              <a:rPr kumimoji="1" lang="ja-JP" altLang="en-US" smtClean="0"/>
              <a:t>2025/12/9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44BA-ED11-4202-BAD9-5A7227FB0CB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90901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18E33-8250-42B6-A23B-D7F3915D3863}" type="datetimeFigureOut">
              <a:rPr kumimoji="1" lang="ja-JP" altLang="en-US" smtClean="0"/>
              <a:t>2025/12/9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A44BA-ED11-4202-BAD9-5A7227FB0CB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8766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E18E33-8250-42B6-A23B-D7F3915D3863}" type="datetimeFigureOut">
              <a:rPr kumimoji="1" lang="ja-JP" altLang="en-US" smtClean="0"/>
              <a:t>2025/12/9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4A44BA-ED11-4202-BAD9-5A7227FB0CB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22842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D3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BBF39B5-4785-6297-21B2-A83F5E7D4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8F2A1DF6-3448-FF6C-D76D-4E47C24A6082}"/>
              </a:ext>
            </a:extLst>
          </p:cNvPr>
          <p:cNvSpPr txBox="1"/>
          <p:nvPr/>
        </p:nvSpPr>
        <p:spPr>
          <a:xfrm>
            <a:off x="320777" y="73119"/>
            <a:ext cx="6216444" cy="453183"/>
          </a:xfrm>
          <a:prstGeom prst="rect">
            <a:avLst/>
          </a:prstGeom>
          <a:solidFill>
            <a:schemeClr val="bg1"/>
          </a:solidFill>
        </p:spPr>
        <p:txBody>
          <a:bodyPr wrap="square" lIns="180000" tIns="72000" rIns="180000" bIns="72000" rtlCol="0">
            <a:spAutoFit/>
          </a:bodyPr>
          <a:lstStyle/>
          <a:p>
            <a:pPr algn="ctr"/>
            <a:r>
              <a:rPr kumimoji="1" lang="ja-JP" altLang="en-US" sz="20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災害時（台風、大雨、地震等）の初動マニュアル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DD601A6C-C42D-43D7-5559-E0D8E89203C4}"/>
              </a:ext>
            </a:extLst>
          </p:cNvPr>
          <p:cNvSpPr txBox="1"/>
          <p:nvPr/>
        </p:nvSpPr>
        <p:spPr>
          <a:xfrm>
            <a:off x="152183" y="638748"/>
            <a:ext cx="6585579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kumimoji="1" lang="ja-JP" altLang="en-US" sz="2000" b="1" u="sng" dirty="0">
                <a:latin typeface="Meiryo UI" panose="020B0604030504040204" pitchFamily="50" charset="-128"/>
                <a:ea typeface="Meiryo UI" panose="020B0604030504040204" pitchFamily="50" charset="-128"/>
              </a:rPr>
              <a:t>災害時には、</a:t>
            </a:r>
            <a:r>
              <a:rPr kumimoji="1" lang="en-US" altLang="ja-JP" sz="2000" b="1" u="sng" dirty="0">
                <a:latin typeface="Meiryo UI" panose="020B0604030504040204" pitchFamily="50" charset="-128"/>
                <a:ea typeface="Meiryo UI" panose="020B0604030504040204" pitchFamily="50" charset="-128"/>
              </a:rPr>
              <a:t> </a:t>
            </a:r>
            <a:r>
              <a:rPr kumimoji="1" lang="ja-JP" altLang="en-US" sz="2000" b="1" u="sng" dirty="0">
                <a:latin typeface="Meiryo UI" panose="020B0604030504040204" pitchFamily="50" charset="-128"/>
                <a:ea typeface="Meiryo UI" panose="020B0604030504040204" pitchFamily="50" charset="-128"/>
              </a:rPr>
              <a:t>至急</a:t>
            </a:r>
            <a:r>
              <a:rPr kumimoji="1" lang="en-US" altLang="ja-JP" sz="2000" b="1" u="sng" dirty="0">
                <a:latin typeface="Meiryo UI" panose="020B0604030504040204" pitchFamily="50" charset="-128"/>
                <a:ea typeface="Meiryo UI" panose="020B0604030504040204" pitchFamily="50" charset="-128"/>
              </a:rPr>
              <a:t>E‐WELFISS</a:t>
            </a:r>
            <a:r>
              <a:rPr kumimoji="1" lang="ja-JP" altLang="en-US" sz="2000" b="1" u="sng" dirty="0">
                <a:latin typeface="Meiryo UI" panose="020B0604030504040204" pitchFamily="50" charset="-128"/>
                <a:ea typeface="Meiryo UI" panose="020B0604030504040204" pitchFamily="50" charset="-128"/>
              </a:rPr>
              <a:t>を入力してください。</a:t>
            </a:r>
            <a:endParaRPr kumimoji="1" lang="en-US" altLang="ja-JP" sz="2000" b="1" u="sng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1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（１）</a:t>
            </a:r>
            <a:r>
              <a:rPr kumimoji="1" lang="ja-JP" altLang="en-US" sz="11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震災</a:t>
            </a:r>
          </a:p>
          <a:p>
            <a:r>
              <a:rPr kumimoji="1" lang="ja-JP" altLang="en-US" sz="11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　市内で</a:t>
            </a:r>
            <a:r>
              <a:rPr kumimoji="1" lang="ja-JP" altLang="en-US" sz="11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震度６弱以上</a:t>
            </a:r>
            <a:r>
              <a:rPr kumimoji="1" lang="ja-JP" altLang="en-US" sz="11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の地震が発生した場合</a:t>
            </a:r>
          </a:p>
          <a:p>
            <a:r>
              <a:rPr kumimoji="1" lang="ja-JP" altLang="en-US" sz="11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　</a:t>
            </a:r>
            <a:r>
              <a:rPr kumimoji="1" lang="en-US" altLang="ja-JP" sz="11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※</a:t>
            </a:r>
            <a:r>
              <a:rPr kumimoji="1" lang="ja-JP" altLang="en-US" sz="11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入力の連絡を待たずに、</a:t>
            </a:r>
            <a:r>
              <a:rPr kumimoji="1" lang="en-US" altLang="ja-JP" sz="11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E‐</a:t>
            </a:r>
            <a:r>
              <a:rPr kumimoji="1" lang="en-US" altLang="ja-JP" sz="1100" b="1" dirty="0" err="1">
                <a:latin typeface="Meiryo UI" panose="020B0604030504040204" pitchFamily="50" charset="-128"/>
                <a:ea typeface="Meiryo UI" panose="020B0604030504040204" pitchFamily="50" charset="-128"/>
              </a:rPr>
              <a:t>Welfiss</a:t>
            </a:r>
            <a:r>
              <a:rPr kumimoji="1" lang="ja-JP" altLang="en-US" sz="11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にログインし、必要な情報を入力してください。</a:t>
            </a:r>
          </a:p>
          <a:p>
            <a:r>
              <a:rPr kumimoji="1" lang="ja-JP" altLang="en-US" sz="11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（２）</a:t>
            </a:r>
            <a:r>
              <a:rPr kumimoji="1" lang="ja-JP" altLang="en-US" sz="11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風水害</a:t>
            </a:r>
          </a:p>
          <a:p>
            <a:r>
              <a:rPr kumimoji="1" lang="ja-JP" altLang="en-US" sz="11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　障害福祉情報サービスかながわ（</a:t>
            </a:r>
            <a:r>
              <a:rPr kumimoji="1" lang="en-US" altLang="ja-JP" sz="11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jiritsu.shien@rakuraku.or.jp</a:t>
            </a:r>
            <a:r>
              <a:rPr kumimoji="1" lang="ja-JP" altLang="en-US" sz="11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）によるメール配信及び</a:t>
            </a:r>
            <a:r>
              <a:rPr kumimoji="1" lang="en-US" altLang="ja-JP" sz="11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MCA </a:t>
            </a:r>
            <a:r>
              <a:rPr kumimoji="1" lang="ja-JP" altLang="en-US" sz="11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無線に　</a:t>
            </a:r>
            <a:endParaRPr kumimoji="1" lang="en-US" altLang="ja-JP" sz="11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1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より入力のお願いの連絡をします。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E357F531-AE90-30DD-A531-6D3E24271D81}"/>
              </a:ext>
            </a:extLst>
          </p:cNvPr>
          <p:cNvSpPr txBox="1"/>
          <p:nvPr/>
        </p:nvSpPr>
        <p:spPr>
          <a:xfrm>
            <a:off x="336751" y="2157224"/>
            <a:ext cx="6216445" cy="2814220"/>
          </a:xfrm>
          <a:prstGeom prst="rect">
            <a:avLst/>
          </a:prstGeom>
          <a:solidFill>
            <a:schemeClr val="bg1"/>
          </a:solidFill>
        </p:spPr>
        <p:txBody>
          <a:bodyPr wrap="square" lIns="108000" tIns="72000" rIns="108000" bIns="72000" rtlCol="0">
            <a:noAutofit/>
          </a:bodyPr>
          <a:lstStyle/>
          <a:p>
            <a:r>
              <a:rPr kumimoji="1" lang="ja-JP" altLang="en-US" sz="28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①</a:t>
            </a:r>
            <a:r>
              <a:rPr kumimoji="1" lang="en-US" altLang="ja-JP" sz="28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E‐WELFISS</a:t>
            </a:r>
            <a:r>
              <a:rPr kumimoji="1" lang="ja-JP" altLang="en-US" sz="28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にログインする</a:t>
            </a:r>
            <a:endParaRPr kumimoji="1" lang="en-US" altLang="ja-JP" sz="28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endParaRPr kumimoji="1" lang="en-US" altLang="ja-JP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URL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：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https://e-welfiss.city.kawasaki.jp/</a:t>
            </a:r>
          </a:p>
          <a:p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　　　　 </a:t>
            </a:r>
            <a:r>
              <a:rPr kumimoji="1" lang="en-US" altLang="ja-JP" dirty="0" err="1">
                <a:latin typeface="Meiryo UI" panose="020B0604030504040204" pitchFamily="50" charset="-128"/>
                <a:ea typeface="Meiryo UI" panose="020B0604030504040204" pitchFamily="50" charset="-128"/>
              </a:rPr>
              <a:t>bosai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-system/login</a:t>
            </a:r>
            <a:endParaRPr lang="ja-JP" altLang="en-US" dirty="0"/>
          </a:p>
          <a:p>
            <a:endParaRPr kumimoji="1" lang="en-US" altLang="ja-JP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【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施設の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ID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、パスワード</a:t>
            </a:r>
            <a:r>
              <a:rPr kumimoji="1" lang="en-US" altLang="ja-JP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】</a:t>
            </a:r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　</a:t>
            </a:r>
            <a:endParaRPr kumimoji="1" lang="en-US" altLang="ja-JP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ログイン</a:t>
            </a:r>
            <a:r>
              <a:rPr kumimoji="1" lang="en-US" altLang="ja-JP" dirty="0">
                <a:latin typeface="Meiryo UI" panose="020B0604030504040204" pitchFamily="50" charset="-128"/>
                <a:ea typeface="Meiryo UI" panose="020B0604030504040204" pitchFamily="50" charset="-128"/>
              </a:rPr>
              <a:t>ID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：</a:t>
            </a:r>
            <a:endParaRPr kumimoji="1" lang="en-US" altLang="ja-JP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パスワード：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37C671C8-9657-C473-7EFC-C4DECFD20A35}"/>
              </a:ext>
            </a:extLst>
          </p:cNvPr>
          <p:cNvSpPr txBox="1"/>
          <p:nvPr/>
        </p:nvSpPr>
        <p:spPr>
          <a:xfrm>
            <a:off x="336751" y="5473851"/>
            <a:ext cx="6216445" cy="576293"/>
          </a:xfrm>
          <a:prstGeom prst="rect">
            <a:avLst/>
          </a:prstGeom>
          <a:solidFill>
            <a:schemeClr val="bg1"/>
          </a:solidFill>
        </p:spPr>
        <p:txBody>
          <a:bodyPr wrap="square" lIns="108000" tIns="72000" rIns="108000" bIns="72000" rtlCol="0">
            <a:spAutoFit/>
          </a:bodyPr>
          <a:lstStyle/>
          <a:p>
            <a:r>
              <a:rPr kumimoji="1" lang="ja-JP" altLang="en-US" sz="28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②</a:t>
            </a:r>
            <a:r>
              <a:rPr kumimoji="1" lang="ja-JP" altLang="en-US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トップ画面の</a:t>
            </a:r>
            <a:r>
              <a:rPr kumimoji="1" lang="ja-JP" altLang="en-US" sz="28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「連絡体制を確立する」</a:t>
            </a:r>
            <a:r>
              <a:rPr kumimoji="1" lang="ja-JP" altLang="en-US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を</a:t>
            </a:r>
            <a:r>
              <a:rPr kumimoji="1" lang="ja-JP" altLang="en-US" sz="28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押す</a:t>
            </a:r>
            <a:endParaRPr kumimoji="1" lang="en-US" altLang="ja-JP" sz="2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11" name="図 10" descr="QR コード&#10;&#10;AI によって生成されたコンテンツは間違っている可能性があります。">
            <a:extLst>
              <a:ext uri="{FF2B5EF4-FFF2-40B4-BE49-F238E27FC236}">
                <a16:creationId xmlns:a16="http://schemas.microsoft.com/office/drawing/2014/main" id="{B28003A4-A582-D6E1-6142-ED1C774158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487" y="2241317"/>
            <a:ext cx="1194558" cy="1194558"/>
          </a:xfrm>
          <a:prstGeom prst="rect">
            <a:avLst/>
          </a:prstGeom>
        </p:spPr>
      </p:pic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A43A4461-5E66-2175-64CE-48F0928BC25F}"/>
              </a:ext>
            </a:extLst>
          </p:cNvPr>
          <p:cNvSpPr txBox="1"/>
          <p:nvPr/>
        </p:nvSpPr>
        <p:spPr>
          <a:xfrm>
            <a:off x="5250487" y="3462842"/>
            <a:ext cx="119455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kumimoji="1" lang="ja-JP" altLang="en-US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スマホからも</a:t>
            </a:r>
            <a:endParaRPr kumimoji="1" lang="en-US" altLang="ja-JP" sz="12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algn="ctr"/>
            <a:r>
              <a:rPr kumimoji="1" lang="ja-JP" altLang="en-US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アクセスできます</a:t>
            </a:r>
            <a:endParaRPr lang="ja-JP" altLang="en-US" sz="1200" b="1" dirty="0"/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8B1848C1-C858-9A14-C7C0-7F427F126CCC}"/>
              </a:ext>
            </a:extLst>
          </p:cNvPr>
          <p:cNvSpPr txBox="1"/>
          <p:nvPr/>
        </p:nvSpPr>
        <p:spPr>
          <a:xfrm>
            <a:off x="320776" y="7335723"/>
            <a:ext cx="6216445" cy="1330346"/>
          </a:xfrm>
          <a:prstGeom prst="rect">
            <a:avLst/>
          </a:prstGeom>
          <a:solidFill>
            <a:schemeClr val="bg1"/>
          </a:solidFill>
        </p:spPr>
        <p:txBody>
          <a:bodyPr wrap="square" lIns="108000" tIns="72000" rIns="108000" bIns="72000" rtlCol="0">
            <a:spAutoFit/>
          </a:bodyPr>
          <a:lstStyle/>
          <a:p>
            <a:pPr>
              <a:spcAft>
                <a:spcPts val="600"/>
              </a:spcAft>
            </a:pPr>
            <a:r>
              <a:rPr kumimoji="1" lang="ja-JP" altLang="en-US" sz="2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④「被害報告」を押し、被害状況を入力する</a:t>
            </a:r>
            <a:endParaRPr kumimoji="1" lang="en-US" altLang="ja-JP" sz="2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被害が</a:t>
            </a:r>
            <a:r>
              <a:rPr kumimoji="1" lang="ja-JP" altLang="en-US" sz="2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ある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場合：「被害あり」を選択→被害状況を入力→送信</a:t>
            </a:r>
            <a:endParaRPr kumimoji="1" lang="en-US" altLang="ja-JP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被害が</a:t>
            </a:r>
            <a:r>
              <a:rPr kumimoji="1" lang="ja-JP" altLang="en-US" sz="2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ない</a:t>
            </a:r>
            <a:r>
              <a:rPr kumimoji="1" lang="ja-JP" altLang="en-US" dirty="0">
                <a:latin typeface="Meiryo UI" panose="020B0604030504040204" pitchFamily="50" charset="-128"/>
                <a:ea typeface="Meiryo UI" panose="020B0604030504040204" pitchFamily="50" charset="-128"/>
              </a:rPr>
              <a:t>場合：「被害なし」を選択→送信</a:t>
            </a:r>
            <a:endParaRPr kumimoji="1" lang="en-US" altLang="ja-JP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80A1DF81-DFDE-F3CA-5137-F2CE8FBC5332}"/>
              </a:ext>
            </a:extLst>
          </p:cNvPr>
          <p:cNvSpPr txBox="1"/>
          <p:nvPr/>
        </p:nvSpPr>
        <p:spPr>
          <a:xfrm>
            <a:off x="320777" y="6232541"/>
            <a:ext cx="6232419" cy="961014"/>
          </a:xfrm>
          <a:prstGeom prst="rect">
            <a:avLst/>
          </a:prstGeom>
          <a:solidFill>
            <a:schemeClr val="bg1"/>
          </a:solidFill>
        </p:spPr>
        <p:txBody>
          <a:bodyPr wrap="square" lIns="108000" tIns="72000" rIns="108000" bIns="72000" rtlCol="0">
            <a:spAutoFit/>
          </a:bodyPr>
          <a:lstStyle/>
          <a:p>
            <a:pPr>
              <a:spcAft>
                <a:spcPts val="600"/>
              </a:spcAft>
            </a:pPr>
            <a:r>
              <a:rPr kumimoji="1" lang="ja-JP" altLang="en-US" sz="28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③　　　　　　　　「支援要請</a:t>
            </a:r>
            <a:r>
              <a:rPr kumimoji="1" lang="en-US" altLang="ja-JP" sz="28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(SOS)</a:t>
            </a:r>
            <a:r>
              <a:rPr kumimoji="1" lang="ja-JP" altLang="en-US" sz="28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」</a:t>
            </a:r>
            <a:r>
              <a:rPr kumimoji="1" lang="ja-JP" altLang="en-US" sz="1800" dirty="0">
                <a:latin typeface="Meiryo UI" panose="020B0604030504040204" pitchFamily="50" charset="-128"/>
                <a:ea typeface="Meiryo UI" panose="020B0604030504040204" pitchFamily="50" charset="-128"/>
              </a:rPr>
              <a:t>を</a:t>
            </a:r>
            <a:r>
              <a:rPr kumimoji="1" lang="ja-JP" altLang="en-US" sz="2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押す</a:t>
            </a:r>
            <a:endParaRPr kumimoji="1" lang="en-US" altLang="ja-JP" sz="20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>
              <a:spcAft>
                <a:spcPts val="600"/>
              </a:spcAft>
            </a:pPr>
            <a:r>
              <a:rPr kumimoji="1" lang="ja-JP" altLang="en-US" sz="2000" dirty="0">
                <a:latin typeface="Meiryo UI" panose="020B0604030504040204" pitchFamily="50" charset="-128"/>
                <a:ea typeface="Meiryo UI" panose="020B0604030504040204" pitchFamily="50" charset="-128"/>
              </a:rPr>
              <a:t> 　　　　　　　　　　　　　「支援要請」で詳細を入力する</a:t>
            </a:r>
            <a:endParaRPr kumimoji="1" lang="en-US" altLang="ja-JP" sz="20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F4B4AECE-FCF1-19C2-FCD4-76B9BC5CAB12}"/>
              </a:ext>
            </a:extLst>
          </p:cNvPr>
          <p:cNvSpPr txBox="1"/>
          <p:nvPr/>
        </p:nvSpPr>
        <p:spPr>
          <a:xfrm>
            <a:off x="320776" y="8815201"/>
            <a:ext cx="6216445" cy="760959"/>
          </a:xfrm>
          <a:prstGeom prst="rect">
            <a:avLst/>
          </a:prstGeom>
          <a:solidFill>
            <a:srgbClr val="FF0000"/>
          </a:solidFill>
        </p:spPr>
        <p:txBody>
          <a:bodyPr wrap="square" lIns="108000" tIns="72000" rIns="108000" bIns="72000">
            <a:spAutoFit/>
          </a:bodyPr>
          <a:lstStyle/>
          <a:p>
            <a:r>
              <a:rPr kumimoji="1" lang="ja-JP" altLang="en-US" sz="2000" b="1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　　　　　　連絡先には、時間外でも連絡が取れる</a:t>
            </a:r>
            <a:endParaRPr kumimoji="1" lang="en-US" altLang="ja-JP" sz="2000" b="1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2000" b="1" dirty="0">
                <a:solidFill>
                  <a:schemeClr val="bg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　　　　　　電話番号を入力してください。</a:t>
            </a:r>
            <a:endParaRPr kumimoji="1" lang="en-US" altLang="ja-JP" sz="2000" b="1" dirty="0">
              <a:solidFill>
                <a:schemeClr val="bg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FA7DADD3-6667-F370-932D-0696864A000F}"/>
              </a:ext>
            </a:extLst>
          </p:cNvPr>
          <p:cNvSpPr txBox="1"/>
          <p:nvPr/>
        </p:nvSpPr>
        <p:spPr>
          <a:xfrm>
            <a:off x="5429695" y="9555882"/>
            <a:ext cx="1425390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kumimoji="1" lang="en-US" altLang="ja-JP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2025</a:t>
            </a:r>
            <a:r>
              <a:rPr kumimoji="1" lang="ja-JP" altLang="en-US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年</a:t>
            </a:r>
            <a:r>
              <a:rPr kumimoji="1" lang="en-US" altLang="ja-JP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12</a:t>
            </a:r>
            <a:r>
              <a:rPr kumimoji="1" lang="ja-JP" altLang="en-US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月作成</a:t>
            </a:r>
            <a:endParaRPr kumimoji="1" lang="en-US" altLang="ja-JP" sz="12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25" name="グラフィックス 24" descr="警告 単色塗りつぶし">
            <a:extLst>
              <a:ext uri="{FF2B5EF4-FFF2-40B4-BE49-F238E27FC236}">
                <a16:creationId xmlns:a16="http://schemas.microsoft.com/office/drawing/2014/main" id="{6C544FEE-AE5B-B2B5-37AD-A6D1C51184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92841" y="8808237"/>
            <a:ext cx="707886" cy="707886"/>
          </a:xfrm>
          <a:prstGeom prst="rect">
            <a:avLst/>
          </a:prstGeom>
        </p:spPr>
      </p:pic>
      <p:sp>
        <p:nvSpPr>
          <p:cNvPr id="47" name="テキスト ボックス 46">
            <a:extLst>
              <a:ext uri="{FF2B5EF4-FFF2-40B4-BE49-F238E27FC236}">
                <a16:creationId xmlns:a16="http://schemas.microsoft.com/office/drawing/2014/main" id="{1857A4CF-0AAE-077A-33BC-83BA63DBF782}"/>
              </a:ext>
            </a:extLst>
          </p:cNvPr>
          <p:cNvSpPr txBox="1"/>
          <p:nvPr/>
        </p:nvSpPr>
        <p:spPr>
          <a:xfrm>
            <a:off x="846784" y="6381521"/>
            <a:ext cx="1748933" cy="663053"/>
          </a:xfrm>
          <a:prstGeom prst="rect">
            <a:avLst/>
          </a:prstGeom>
          <a:solidFill>
            <a:srgbClr val="FFFF00"/>
          </a:solidFill>
        </p:spPr>
        <p:txBody>
          <a:bodyPr wrap="square" lIns="108000" tIns="72000" rIns="108000" bIns="36000" rtlCol="0" anchor="ctr" anchorCtr="0">
            <a:spAutoFit/>
          </a:bodyPr>
          <a:lstStyle/>
          <a:p>
            <a:pPr algn="ctr"/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至急、支援が</a:t>
            </a:r>
            <a:endParaRPr kumimoji="1" lang="en-US" altLang="ja-JP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algn="ctr"/>
            <a:r>
              <a:rPr kumimoji="1" lang="ja-JP" altLang="en-US" b="1" dirty="0">
                <a:latin typeface="Meiryo UI" panose="020B0604030504040204" pitchFamily="50" charset="-128"/>
                <a:ea typeface="Meiryo UI" panose="020B0604030504040204" pitchFamily="50" charset="-128"/>
              </a:rPr>
              <a:t>必要な場合のみ</a:t>
            </a:r>
            <a:endParaRPr lang="ja-JP" altLang="en-US" b="1" dirty="0"/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E84AD813-F23C-23FD-06A9-03701B36577C}"/>
              </a:ext>
            </a:extLst>
          </p:cNvPr>
          <p:cNvSpPr txBox="1"/>
          <p:nvPr/>
        </p:nvSpPr>
        <p:spPr>
          <a:xfrm>
            <a:off x="-2035277" y="235430"/>
            <a:ext cx="19172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b="1" dirty="0"/>
              <a:t>施設に貼って</a:t>
            </a:r>
            <a:endParaRPr kumimoji="1" lang="en-US" altLang="ja-JP" b="1" dirty="0"/>
          </a:p>
          <a:p>
            <a:r>
              <a:rPr kumimoji="1" lang="ja-JP" altLang="en-US" b="1" dirty="0"/>
              <a:t>もらう用（案）</a:t>
            </a:r>
            <a:endParaRPr kumimoji="1" lang="en-US" altLang="ja-JP" b="1" dirty="0"/>
          </a:p>
          <a:p>
            <a:endParaRPr kumimoji="1" lang="ja-JP" altLang="en-US" b="1" dirty="0"/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53E230B8-BF40-094A-8B63-FDA84A61E5A4}"/>
              </a:ext>
            </a:extLst>
          </p:cNvPr>
          <p:cNvSpPr txBox="1"/>
          <p:nvPr/>
        </p:nvSpPr>
        <p:spPr>
          <a:xfrm>
            <a:off x="320776" y="4911666"/>
            <a:ext cx="5998137" cy="4497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1800" b="1" u="sng" dirty="0">
                <a:latin typeface="Meiryo UI" panose="020B0604030504040204" pitchFamily="50" charset="-128"/>
                <a:ea typeface="Meiryo UI" panose="020B0604030504040204" pitchFamily="50" charset="-128"/>
              </a:rPr>
              <a:t>②～</a:t>
            </a:r>
            <a:r>
              <a:rPr kumimoji="1" lang="ja-JP" altLang="en-US" b="1" u="sng" dirty="0">
                <a:latin typeface="Meiryo UI" panose="020B0604030504040204" pitchFamily="50" charset="-128"/>
                <a:ea typeface="Meiryo UI" panose="020B0604030504040204" pitchFamily="50" charset="-128"/>
              </a:rPr>
              <a:t>④の入力前に、</a:t>
            </a:r>
            <a:r>
              <a:rPr kumimoji="1" lang="ja-JP" altLang="en-US" sz="1800" b="1" u="sng" dirty="0">
                <a:latin typeface="Meiryo UI" panose="020B0604030504040204" pitchFamily="50" charset="-128"/>
                <a:ea typeface="Meiryo UI" panose="020B0604030504040204" pitchFamily="50" charset="-128"/>
              </a:rPr>
              <a:t>画面左上の災害名を確認してください。</a:t>
            </a:r>
            <a:endParaRPr kumimoji="1" lang="en-US" altLang="ja-JP" sz="1800" b="1" u="sng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96304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57A13A-38C6-625D-2165-E09A6E201B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258EB8FB-9826-F343-D133-7756032A0DF3}"/>
              </a:ext>
            </a:extLst>
          </p:cNvPr>
          <p:cNvSpPr txBox="1"/>
          <p:nvPr/>
        </p:nvSpPr>
        <p:spPr>
          <a:xfrm>
            <a:off x="320772" y="207544"/>
            <a:ext cx="6216444" cy="453183"/>
          </a:xfrm>
          <a:prstGeom prst="rect">
            <a:avLst/>
          </a:prstGeom>
          <a:solidFill>
            <a:schemeClr val="bg1"/>
          </a:solidFill>
        </p:spPr>
        <p:txBody>
          <a:bodyPr wrap="square" lIns="180000" tIns="72000" rIns="180000" bIns="72000" rtlCol="0">
            <a:spAutoFit/>
          </a:bodyPr>
          <a:lstStyle/>
          <a:p>
            <a:pPr algn="ctr"/>
            <a:r>
              <a:rPr kumimoji="1" lang="en-US" altLang="ja-JP" sz="20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MCA</a:t>
            </a:r>
            <a:r>
              <a:rPr kumimoji="1" lang="ja-JP" altLang="en-US" sz="20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無線機の使い方（施設）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8F62C7A3-969D-7969-7E67-AF40382F2B77}"/>
              </a:ext>
            </a:extLst>
          </p:cNvPr>
          <p:cNvSpPr txBox="1"/>
          <p:nvPr/>
        </p:nvSpPr>
        <p:spPr>
          <a:xfrm>
            <a:off x="320771" y="4148108"/>
            <a:ext cx="6216445" cy="2315231"/>
          </a:xfrm>
          <a:prstGeom prst="rect">
            <a:avLst/>
          </a:prstGeom>
          <a:solidFill>
            <a:schemeClr val="bg1"/>
          </a:solidFill>
        </p:spPr>
        <p:txBody>
          <a:bodyPr wrap="square" lIns="108000" tIns="72000" rIns="108000" bIns="72000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kumimoji="1" lang="ja-JP" altLang="en-US" sz="2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障害グループに発信する場合</a:t>
            </a:r>
            <a:endParaRPr kumimoji="1" lang="en-US" altLang="ja-JP" sz="2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左上のグレーのボタンを押し、真ん中のボタンを下に下げ、</a:t>
            </a:r>
            <a:endParaRPr kumimoji="1" lang="en-US" altLang="ja-JP" sz="16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障害者施設グループを選択する。</a:t>
            </a:r>
            <a:endParaRPr kumimoji="1" lang="en-US" altLang="ja-JP" sz="16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endParaRPr kumimoji="1" lang="en-US" altLang="ja-JP" sz="16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en-US" altLang="ja-JP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【</a:t>
            </a:r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グループの発信先</a:t>
            </a:r>
            <a:r>
              <a:rPr kumimoji="1" lang="en-US" altLang="ja-JP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】</a:t>
            </a:r>
          </a:p>
          <a:p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障害者施設</a:t>
            </a:r>
            <a:r>
              <a:rPr kumimoji="1" lang="en-US" altLang="ja-JP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…</a:t>
            </a:r>
          </a:p>
          <a:p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「</a:t>
            </a:r>
            <a:r>
              <a:rPr kumimoji="1" lang="en-US" altLang="ja-JP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MCA</a:t>
            </a:r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無線機　呼び出し番号一覧（施設）」の施設</a:t>
            </a:r>
            <a:endParaRPr kumimoji="1" lang="en-US" altLang="ja-JP" sz="16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　　全障害者入所施設＋全基幹相談支援センター＋障害保健福祉部</a:t>
            </a:r>
            <a:endParaRPr kumimoji="1" lang="en-US" altLang="ja-JP" sz="16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ECAADEBC-BCF9-273B-4855-04C4F41541AB}"/>
              </a:ext>
            </a:extLst>
          </p:cNvPr>
          <p:cNvSpPr txBox="1"/>
          <p:nvPr/>
        </p:nvSpPr>
        <p:spPr>
          <a:xfrm>
            <a:off x="5429695" y="9555882"/>
            <a:ext cx="1425390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kumimoji="1" lang="en-US" altLang="ja-JP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2025</a:t>
            </a:r>
            <a:r>
              <a:rPr kumimoji="1" lang="ja-JP" altLang="en-US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年</a:t>
            </a:r>
            <a:r>
              <a:rPr kumimoji="1" lang="en-US" altLang="ja-JP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12</a:t>
            </a:r>
            <a:r>
              <a:rPr kumimoji="1" lang="ja-JP" altLang="en-US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月作成</a:t>
            </a:r>
            <a:endParaRPr kumimoji="1" lang="en-US" altLang="ja-JP" sz="12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F41BCBFA-7742-D4F4-965F-B3DEA86E172F}"/>
              </a:ext>
            </a:extLst>
          </p:cNvPr>
          <p:cNvSpPr txBox="1"/>
          <p:nvPr/>
        </p:nvSpPr>
        <p:spPr>
          <a:xfrm>
            <a:off x="320771" y="2870494"/>
            <a:ext cx="6216445" cy="1084125"/>
          </a:xfrm>
          <a:prstGeom prst="rect">
            <a:avLst/>
          </a:prstGeom>
          <a:solidFill>
            <a:schemeClr val="bg1"/>
          </a:solidFill>
        </p:spPr>
        <p:txBody>
          <a:bodyPr wrap="square" lIns="108000" tIns="72000" rIns="108000" bIns="72000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kumimoji="1" lang="ja-JP" altLang="en-US" sz="2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個別に発信する場合</a:t>
            </a:r>
            <a:endParaRPr kumimoji="1" lang="en-US" altLang="ja-JP" sz="2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モードボタンを押し、個別****を表示する。</a:t>
            </a:r>
            <a:endParaRPr kumimoji="1" lang="en-US" altLang="ja-JP" sz="16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連絡したい無線機の番号を押す。一覧表は無線機の下にあります。</a:t>
            </a:r>
            <a:endParaRPr kumimoji="1" lang="en-US" altLang="ja-JP" sz="16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3C1F32DD-BFCD-92E8-2887-4F0E1B3E3932}"/>
              </a:ext>
            </a:extLst>
          </p:cNvPr>
          <p:cNvSpPr txBox="1"/>
          <p:nvPr/>
        </p:nvSpPr>
        <p:spPr>
          <a:xfrm>
            <a:off x="320771" y="854216"/>
            <a:ext cx="6216445" cy="1822789"/>
          </a:xfrm>
          <a:prstGeom prst="rect">
            <a:avLst/>
          </a:prstGeom>
          <a:solidFill>
            <a:schemeClr val="bg1"/>
          </a:solidFill>
        </p:spPr>
        <p:txBody>
          <a:bodyPr wrap="square" lIns="108000" tIns="72000" rIns="108000" bIns="72000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kumimoji="1" lang="ja-JP" altLang="en-US" sz="2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通信方法</a:t>
            </a:r>
            <a:endParaRPr kumimoji="1" lang="en-US" altLang="ja-JP" sz="2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①左の大きなボタンを一度押して放す</a:t>
            </a:r>
            <a:endParaRPr kumimoji="1" lang="en-US" altLang="ja-JP" sz="16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　★接続されると、「ピーポー♪」と鳴る</a:t>
            </a:r>
            <a:endParaRPr kumimoji="1" lang="en-US" altLang="ja-JP" sz="16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②</a:t>
            </a:r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左の大きなボタンを</a:t>
            </a:r>
            <a:r>
              <a:rPr kumimoji="1" lang="ja-JP" altLang="en-US" sz="1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eiryo UI" panose="020B0604030504040204" pitchFamily="50" charset="-128"/>
                <a:ea typeface="Meiryo UI" panose="020B0604030504040204" pitchFamily="50" charset="-128"/>
              </a:rPr>
              <a:t>押しながら、</a:t>
            </a:r>
            <a:r>
              <a:rPr kumimoji="1" lang="ja-JP" altLang="en-US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話をする</a:t>
            </a:r>
            <a:endParaRPr kumimoji="1" lang="en-US" altLang="ja-JP" sz="16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　</a:t>
            </a:r>
            <a:r>
              <a:rPr kumimoji="1"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★話し終えたら、必ずボタンから手を放します。</a:t>
            </a:r>
            <a:endParaRPr kumimoji="1" lang="en-US" altLang="ja-JP" sz="16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400" dirty="0">
                <a:latin typeface="Meiryo UI" panose="020B0604030504040204" pitchFamily="50" charset="-128"/>
                <a:ea typeface="Meiryo UI" panose="020B0604030504040204" pitchFamily="50" charset="-128"/>
              </a:rPr>
              <a:t>     終了後は、自動的に切断するため、特に作業はありません。</a:t>
            </a:r>
            <a:endParaRPr kumimoji="1" lang="en-US" altLang="ja-JP" sz="14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A0DD9E59-15B6-48B3-3879-7093C4C44AF4}"/>
              </a:ext>
            </a:extLst>
          </p:cNvPr>
          <p:cNvSpPr txBox="1"/>
          <p:nvPr/>
        </p:nvSpPr>
        <p:spPr>
          <a:xfrm>
            <a:off x="320777" y="6656828"/>
            <a:ext cx="6216445" cy="2392175"/>
          </a:xfrm>
          <a:prstGeom prst="rect">
            <a:avLst/>
          </a:prstGeom>
          <a:solidFill>
            <a:schemeClr val="bg1"/>
          </a:solidFill>
        </p:spPr>
        <p:txBody>
          <a:bodyPr wrap="square" lIns="108000" tIns="72000" rIns="108000" bIns="72000" rtlCol="0">
            <a:spAutoFit/>
          </a:bodyPr>
          <a:lstStyle/>
          <a:p>
            <a:pPr algn="ctr"/>
            <a:r>
              <a:rPr kumimoji="1" lang="ja-JP" altLang="en-US" sz="2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会話のルール</a:t>
            </a:r>
            <a:endParaRPr kumimoji="1" lang="en-US" altLang="ja-JP" sz="2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>
              <a:spcBef>
                <a:spcPts val="600"/>
              </a:spcBef>
            </a:pPr>
            <a:r>
              <a:rPr kumimoji="1" lang="ja-JP" altLang="en-US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★最初に呼び掛けるとき</a:t>
            </a:r>
            <a:endParaRPr kumimoji="1" lang="en-US" altLang="ja-JP" sz="16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　「こちら▲施設です。○○さん、</a:t>
            </a:r>
            <a:r>
              <a:rPr kumimoji="1" lang="ja-JP" altLang="en-US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応答願います。</a:t>
            </a:r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」</a:t>
            </a:r>
            <a:endParaRPr kumimoji="1" lang="en-US" altLang="ja-JP" sz="16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>
              <a:spcBef>
                <a:spcPts val="600"/>
              </a:spcBef>
            </a:pPr>
            <a:r>
              <a:rPr kumimoji="1" lang="ja-JP" altLang="en-US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★返事を求めるときなど</a:t>
            </a:r>
            <a:endParaRPr kumimoji="1" lang="en-US" altLang="ja-JP" sz="16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　「○○について状況を教えてください。</a:t>
            </a:r>
            <a:r>
              <a:rPr kumimoji="1" lang="ja-JP" altLang="en-US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どうぞ</a:t>
            </a:r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」</a:t>
            </a:r>
            <a:endParaRPr kumimoji="1" lang="en-US" altLang="ja-JP" sz="16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endParaRPr kumimoji="1" lang="en-US" altLang="ja-JP" sz="16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やり取りをする際は、</a:t>
            </a:r>
            <a:r>
              <a:rPr kumimoji="1" lang="ja-JP" altLang="en-US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自分の発信の最後に「どうぞ」を付ける。</a:t>
            </a:r>
            <a:endParaRPr kumimoji="1" lang="en-US" altLang="ja-JP" sz="16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状況や内容によっては</a:t>
            </a:r>
            <a:r>
              <a:rPr kumimoji="1" lang="en-US" altLang="ja-JP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2</a:t>
            </a:r>
            <a:r>
              <a:rPr kumimoji="1" lang="ja-JP" altLang="en-US" sz="1600" dirty="0">
                <a:latin typeface="Meiryo UI" panose="020B0604030504040204" pitchFamily="50" charset="-128"/>
                <a:ea typeface="Meiryo UI" panose="020B0604030504040204" pitchFamily="50" charset="-128"/>
              </a:rPr>
              <a:t>回繰り返す。</a:t>
            </a:r>
            <a:endParaRPr kumimoji="1" lang="en-US" altLang="ja-JP" sz="16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14" name="図 13" descr="屋内, テーブル, 座る, キッチン が含まれている画像&#10;&#10;AI によって生成されたコンテンツは間違っている可能性があります。">
            <a:extLst>
              <a:ext uri="{FF2B5EF4-FFF2-40B4-BE49-F238E27FC236}">
                <a16:creationId xmlns:a16="http://schemas.microsoft.com/office/drawing/2014/main" id="{69AD8C57-2B66-955F-648E-6DDC61EB9C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07" t="22687" r="20828" b="22686"/>
          <a:stretch/>
        </p:blipFill>
        <p:spPr>
          <a:xfrm rot="16200000">
            <a:off x="5257935" y="1413167"/>
            <a:ext cx="1664716" cy="775454"/>
          </a:xfrm>
          <a:prstGeom prst="rect">
            <a:avLst/>
          </a:prstGeom>
        </p:spPr>
      </p:pic>
      <p:sp>
        <p:nvSpPr>
          <p:cNvPr id="19" name="楕円 18">
            <a:extLst>
              <a:ext uri="{FF2B5EF4-FFF2-40B4-BE49-F238E27FC236}">
                <a16:creationId xmlns:a16="http://schemas.microsoft.com/office/drawing/2014/main" id="{8605181D-A4D0-2452-D21A-7AEE74235860}"/>
              </a:ext>
            </a:extLst>
          </p:cNvPr>
          <p:cNvSpPr/>
          <p:nvPr/>
        </p:nvSpPr>
        <p:spPr>
          <a:xfrm>
            <a:off x="5733597" y="1306255"/>
            <a:ext cx="249587" cy="623781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0" name="図 19" descr="屋内, テーブル, 座る, キッチン が含まれている画像&#10;&#10;AI によって生成されたコンテンツは間違っている可能性があります。">
            <a:extLst>
              <a:ext uri="{FF2B5EF4-FFF2-40B4-BE49-F238E27FC236}">
                <a16:creationId xmlns:a16="http://schemas.microsoft.com/office/drawing/2014/main" id="{9807664A-C189-8444-7FB0-D546651114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07" t="22687" r="20828" b="22686"/>
          <a:stretch/>
        </p:blipFill>
        <p:spPr>
          <a:xfrm rot="16200000">
            <a:off x="5068844" y="4720578"/>
            <a:ext cx="1664716" cy="775454"/>
          </a:xfrm>
          <a:prstGeom prst="rect">
            <a:avLst/>
          </a:prstGeom>
        </p:spPr>
      </p:pic>
      <p:sp>
        <p:nvSpPr>
          <p:cNvPr id="21" name="楕円 20">
            <a:extLst>
              <a:ext uri="{FF2B5EF4-FFF2-40B4-BE49-F238E27FC236}">
                <a16:creationId xmlns:a16="http://schemas.microsoft.com/office/drawing/2014/main" id="{895BDEA7-955A-E1DA-BECD-E7B59BC94AAD}"/>
              </a:ext>
            </a:extLst>
          </p:cNvPr>
          <p:cNvSpPr/>
          <p:nvPr/>
        </p:nvSpPr>
        <p:spPr>
          <a:xfrm>
            <a:off x="5799449" y="5419098"/>
            <a:ext cx="253661" cy="253661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テキスト ボックス 23">
            <a:extLst>
              <a:ext uri="{FF2B5EF4-FFF2-40B4-BE49-F238E27FC236}">
                <a16:creationId xmlns:a16="http://schemas.microsoft.com/office/drawing/2014/main" id="{4C409484-38B8-1D1C-135F-F7CBF540E3F7}"/>
              </a:ext>
            </a:extLst>
          </p:cNvPr>
          <p:cNvSpPr txBox="1"/>
          <p:nvPr/>
        </p:nvSpPr>
        <p:spPr>
          <a:xfrm>
            <a:off x="-2402006" y="235430"/>
            <a:ext cx="22840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b="1" dirty="0"/>
              <a:t>老健、特養</a:t>
            </a:r>
            <a:endParaRPr kumimoji="1" lang="en-US" altLang="ja-JP" b="1" dirty="0"/>
          </a:p>
          <a:p>
            <a:r>
              <a:rPr kumimoji="1" lang="ja-JP" altLang="en-US" b="1" dirty="0"/>
              <a:t>無線機用（案）</a:t>
            </a:r>
            <a:endParaRPr kumimoji="1" lang="en-US" altLang="ja-JP" b="1" dirty="0"/>
          </a:p>
          <a:p>
            <a:endParaRPr kumimoji="1" lang="en-US" altLang="ja-JP" b="1" dirty="0"/>
          </a:p>
          <a:p>
            <a:r>
              <a:rPr kumimoji="1" lang="ja-JP" altLang="en-US" b="1" dirty="0"/>
              <a:t>包括は機械が異なるため、使えない？</a:t>
            </a:r>
            <a:endParaRPr kumimoji="1" lang="en-US" altLang="ja-JP" b="1" dirty="0"/>
          </a:p>
          <a:p>
            <a:r>
              <a:rPr kumimoji="1" lang="ja-JP" altLang="en-US" b="1" dirty="0"/>
              <a:t>要注意！</a:t>
            </a:r>
            <a:endParaRPr kumimoji="1" lang="en-US" altLang="ja-JP" b="1" dirty="0"/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DE7E5F3D-7019-48CD-5F22-E1658BAB5DE8}"/>
              </a:ext>
            </a:extLst>
          </p:cNvPr>
          <p:cNvSpPr txBox="1"/>
          <p:nvPr/>
        </p:nvSpPr>
        <p:spPr>
          <a:xfrm>
            <a:off x="-2934269" y="2150486"/>
            <a:ext cx="26203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b="1" dirty="0">
                <a:solidFill>
                  <a:srgbClr val="FF0000"/>
                </a:solidFill>
              </a:rPr>
              <a:t>田中電気に内容確認中</a:t>
            </a:r>
            <a:endParaRPr kumimoji="1" lang="en-US" altLang="ja-JP" b="1" dirty="0">
              <a:solidFill>
                <a:srgbClr val="FF0000"/>
              </a:solidFill>
            </a:endParaRPr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CDCDBE65-C656-0356-7161-820A73ED1F07}"/>
              </a:ext>
            </a:extLst>
          </p:cNvPr>
          <p:cNvSpPr txBox="1"/>
          <p:nvPr/>
        </p:nvSpPr>
        <p:spPr>
          <a:xfrm>
            <a:off x="1032387" y="9149590"/>
            <a:ext cx="52186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ja-JP" altLang="en-US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平時から、コンセントに挿して電源を入れておいてください。</a:t>
            </a:r>
            <a:endParaRPr kumimoji="1" lang="en-US" altLang="ja-JP" sz="16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音量は、「小」（ゼロ）にしないでください。</a:t>
            </a:r>
            <a:endParaRPr kumimoji="1" lang="en-US" altLang="ja-JP" sz="16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5" name="グラフィックス 4" descr="警告 単色塗りつぶし">
            <a:extLst>
              <a:ext uri="{FF2B5EF4-FFF2-40B4-BE49-F238E27FC236}">
                <a16:creationId xmlns:a16="http://schemas.microsoft.com/office/drawing/2014/main" id="{2852EC58-17F2-5F95-A64C-27EC9F9A52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9940" y="9131918"/>
            <a:ext cx="602447" cy="60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185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>
            <a:extLst>
              <a:ext uri="{FF2B5EF4-FFF2-40B4-BE49-F238E27FC236}">
                <a16:creationId xmlns:a16="http://schemas.microsoft.com/office/drawing/2014/main" id="{8931341E-B3CB-4963-757D-7C20ABD5EC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5210308"/>
              </p:ext>
            </p:extLst>
          </p:nvPr>
        </p:nvGraphicFramePr>
        <p:xfrm>
          <a:off x="102610" y="613679"/>
          <a:ext cx="2141946" cy="2840990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30765474"/>
                    </a:ext>
                  </a:extLst>
                </a:gridCol>
                <a:gridCol w="1241946">
                  <a:extLst>
                    <a:ext uri="{9D8B030D-6E8A-4147-A177-3AD203B41FA5}">
                      <a16:colId xmlns:a16="http://schemas.microsoft.com/office/drawing/2014/main" val="251383672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96705857"/>
                    </a:ext>
                  </a:extLst>
                </a:gridCol>
              </a:tblGrid>
              <a:tr h="181335">
                <a:tc>
                  <a:txBody>
                    <a:bodyPr/>
                    <a:lstStyle/>
                    <a:p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ja-JP" altLang="en-US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施設名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番号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0861681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1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中央療育センター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801</a:t>
                      </a:r>
                      <a:endParaRPr lang="en-US" altLang="ja-JP" sz="120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59445513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2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みずさわ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802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43765197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3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れいんぼう川崎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803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99841865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4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柿生学園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804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35957165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5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授産学園つばき寮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805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29368850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6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ソレイユ川崎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806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48459743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7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桜の風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807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00081494"/>
                  </a:ext>
                </a:extLst>
              </a:tr>
              <a:tr h="137160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8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川崎ラシクル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118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48789542"/>
                  </a:ext>
                </a:extLst>
              </a:tr>
              <a:tr h="137160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9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桜の丘</a:t>
                      </a:r>
                      <a:endParaRPr lang="en-US" altLang="ja-JP" sz="1200" b="0" i="0" u="none" strike="noStrike" dirty="0">
                        <a:solidFill>
                          <a:srgbClr val="000000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（ショートステイ）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318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11516020"/>
                  </a:ext>
                </a:extLst>
              </a:tr>
            </a:tbl>
          </a:graphicData>
        </a:graphic>
      </p:graphicFrame>
      <p:graphicFrame>
        <p:nvGraphicFramePr>
          <p:cNvPr id="8" name="表 7">
            <a:extLst>
              <a:ext uri="{FF2B5EF4-FFF2-40B4-BE49-F238E27FC236}">
                <a16:creationId xmlns:a16="http://schemas.microsoft.com/office/drawing/2014/main" id="{D38DACAA-A3CC-2FF8-F2F9-1AD158F8B4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0230320"/>
              </p:ext>
            </p:extLst>
          </p:nvPr>
        </p:nvGraphicFramePr>
        <p:xfrm>
          <a:off x="2383462" y="613679"/>
          <a:ext cx="2141946" cy="1400175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30765474"/>
                    </a:ext>
                  </a:extLst>
                </a:gridCol>
                <a:gridCol w="1241946">
                  <a:extLst>
                    <a:ext uri="{9D8B030D-6E8A-4147-A177-3AD203B41FA5}">
                      <a16:colId xmlns:a16="http://schemas.microsoft.com/office/drawing/2014/main" val="251383672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96705857"/>
                    </a:ext>
                  </a:extLst>
                </a:gridCol>
              </a:tblGrid>
              <a:tr h="181335">
                <a:tc>
                  <a:txBody>
                    <a:bodyPr/>
                    <a:lstStyle/>
                    <a:p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ja-JP" altLang="en-US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施設名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番号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0861681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1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南部基幹相談支援センター</a:t>
                      </a:r>
                      <a:endParaRPr lang="ja-JP" alt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851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59445513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2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中部基幹相談支援センター</a:t>
                      </a:r>
                      <a:endParaRPr lang="ja-JP" alt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852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43765197"/>
                  </a:ext>
                </a:extLst>
              </a:tr>
              <a:tr h="198846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3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北部基幹相談支援センター</a:t>
                      </a:r>
                      <a:endParaRPr lang="ja-JP" alt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857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99841865"/>
                  </a:ext>
                </a:extLst>
              </a:tr>
            </a:tbl>
          </a:graphicData>
        </a:graphic>
      </p:graphicFrame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AECDBA42-152B-1B3A-31B2-60AE45DF7885}"/>
              </a:ext>
            </a:extLst>
          </p:cNvPr>
          <p:cNvSpPr txBox="1"/>
          <p:nvPr/>
        </p:nvSpPr>
        <p:spPr>
          <a:xfrm>
            <a:off x="102610" y="327732"/>
            <a:ext cx="27284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障害者入所施設</a:t>
            </a:r>
            <a:endParaRPr kumimoji="1" lang="en-US" altLang="ja-JP" sz="1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6B47BBA0-053F-C444-D5C1-6B1A18BADBC3}"/>
              </a:ext>
            </a:extLst>
          </p:cNvPr>
          <p:cNvSpPr txBox="1"/>
          <p:nvPr/>
        </p:nvSpPr>
        <p:spPr>
          <a:xfrm>
            <a:off x="2383462" y="294003"/>
            <a:ext cx="21419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基幹相談支援センター</a:t>
            </a:r>
            <a:endParaRPr kumimoji="1" lang="en-US" altLang="ja-JP" sz="1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FECE1B95-60B0-EA1E-BDD8-D1EA492C5C2E}"/>
              </a:ext>
            </a:extLst>
          </p:cNvPr>
          <p:cNvSpPr txBox="1"/>
          <p:nvPr/>
        </p:nvSpPr>
        <p:spPr>
          <a:xfrm>
            <a:off x="5380871" y="9527739"/>
            <a:ext cx="1425390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kumimoji="1" lang="en-US" altLang="ja-JP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2025</a:t>
            </a:r>
            <a:r>
              <a:rPr kumimoji="1" lang="ja-JP" altLang="en-US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年</a:t>
            </a:r>
            <a:r>
              <a:rPr kumimoji="1" lang="en-US" altLang="ja-JP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12</a:t>
            </a:r>
            <a:r>
              <a:rPr kumimoji="1" lang="ja-JP" altLang="en-US" sz="12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月時点</a:t>
            </a:r>
            <a:endParaRPr kumimoji="1" lang="en-US" altLang="ja-JP" sz="12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217E3793-C94E-B170-53D6-002AB3F890ED}"/>
              </a:ext>
            </a:extLst>
          </p:cNvPr>
          <p:cNvSpPr txBox="1"/>
          <p:nvPr/>
        </p:nvSpPr>
        <p:spPr>
          <a:xfrm>
            <a:off x="1455950" y="6846"/>
            <a:ext cx="381303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kumimoji="1" lang="en-US" altLang="ja-JP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MCA</a:t>
            </a:r>
            <a:r>
              <a:rPr kumimoji="1" lang="ja-JP" altLang="en-US" sz="1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無線機　呼び出し番号一覧（施設）</a:t>
            </a:r>
            <a:endParaRPr kumimoji="1" lang="en-US" altLang="ja-JP" sz="16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graphicFrame>
        <p:nvGraphicFramePr>
          <p:cNvPr id="19" name="表 18">
            <a:extLst>
              <a:ext uri="{FF2B5EF4-FFF2-40B4-BE49-F238E27FC236}">
                <a16:creationId xmlns:a16="http://schemas.microsoft.com/office/drawing/2014/main" id="{046BC42A-7AD9-82E5-A919-FB96AA3C44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7264944"/>
              </p:ext>
            </p:extLst>
          </p:nvPr>
        </p:nvGraphicFramePr>
        <p:xfrm>
          <a:off x="4664315" y="632558"/>
          <a:ext cx="2141946" cy="3514725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30765474"/>
                    </a:ext>
                  </a:extLst>
                </a:gridCol>
                <a:gridCol w="1241946">
                  <a:extLst>
                    <a:ext uri="{9D8B030D-6E8A-4147-A177-3AD203B41FA5}">
                      <a16:colId xmlns:a16="http://schemas.microsoft.com/office/drawing/2014/main" val="251383672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1967058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ja-JP" altLang="en-US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施設名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番号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0861681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1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障害保健福祉部</a:t>
                      </a:r>
                      <a:endParaRPr lang="en-US" altLang="ja-JP" sz="110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algn="l" fontAlgn="ctr"/>
                      <a:r>
                        <a:rPr lang="ja-JP" alt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（障害計画課・</a:t>
                      </a:r>
                      <a:endParaRPr lang="en-US" altLang="ja-JP" sz="105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algn="l" fontAlgn="ctr"/>
                      <a:r>
                        <a:rPr lang="ja-JP" alt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障害者施設指導課）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003</a:t>
                      </a:r>
                      <a:endParaRPr lang="en-US" altLang="ja-JP" sz="120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59445513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2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南部地域支援室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004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43765197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3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中部地域支援室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005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99841865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4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北部地域支援室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006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35957165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5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5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川崎区　高齢・障害課</a:t>
                      </a:r>
                      <a:endParaRPr lang="ja-JP" alt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100</a:t>
                      </a:r>
                      <a:endParaRPr lang="en-US" altLang="ja-JP" sz="120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29368850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6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5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幸区　高齢・障害課</a:t>
                      </a:r>
                      <a:endParaRPr lang="ja-JP" alt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200</a:t>
                      </a:r>
                      <a:endParaRPr lang="en-US" altLang="ja-JP" sz="120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48459743"/>
                  </a:ext>
                </a:extLst>
              </a:tr>
              <a:tr h="181335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7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5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中原区　高齢・障害課</a:t>
                      </a:r>
                      <a:endParaRPr lang="ja-JP" alt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300</a:t>
                      </a:r>
                      <a:endParaRPr lang="en-US" altLang="ja-JP" sz="120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0008149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8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5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高津区　高齢・障害課</a:t>
                      </a:r>
                      <a:endParaRPr lang="ja-JP" alt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400</a:t>
                      </a:r>
                      <a:endParaRPr lang="en-US" altLang="ja-JP" sz="120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4878954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9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5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宮前区　高齢・障害課</a:t>
                      </a:r>
                      <a:endParaRPr lang="ja-JP" alt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500</a:t>
                      </a:r>
                      <a:endParaRPr lang="en-US" altLang="ja-JP" sz="120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8616601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10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5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多摩区　高齢・障害課</a:t>
                      </a:r>
                      <a:endParaRPr lang="ja-JP" alt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600</a:t>
                      </a:r>
                      <a:endParaRPr lang="en-US" altLang="ja-JP" sz="120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95911870"/>
                  </a:ext>
                </a:extLst>
              </a:tr>
              <a:tr h="137160"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chemeClr val="tx1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11</a:t>
                      </a:r>
                      <a:endParaRPr kumimoji="1" lang="ja-JP" altLang="en-US" sz="1200" dirty="0">
                        <a:solidFill>
                          <a:schemeClr val="tx1"/>
                        </a:solidFill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05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麻生区　高齢・障害課</a:t>
                      </a:r>
                      <a:endParaRPr lang="ja-JP" alt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u="none" strike="noStrike" dirty="0"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</a:rPr>
                        <a:t>700</a:t>
                      </a:r>
                      <a:endParaRPr lang="en-US" altLang="ja-JP" sz="1200" b="0" i="0" u="none" strike="noStrike" dirty="0"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92569047"/>
                  </a:ext>
                </a:extLst>
              </a:tr>
            </a:tbl>
          </a:graphicData>
        </a:graphic>
      </p:graphicFrame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389F884D-98EF-45CD-6AE4-C72FE8983C88}"/>
              </a:ext>
            </a:extLst>
          </p:cNvPr>
          <p:cNvSpPr txBox="1"/>
          <p:nvPr/>
        </p:nvSpPr>
        <p:spPr>
          <a:xfrm>
            <a:off x="4664315" y="294004"/>
            <a:ext cx="21419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市役所・区役所</a:t>
            </a:r>
            <a:endParaRPr kumimoji="1" lang="en-US" altLang="ja-JP" sz="1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19714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546</TotalTime>
  <Words>733</Words>
  <Application>Microsoft Office PowerPoint</Application>
  <PresentationFormat>A4 210 x 297 mm</PresentationFormat>
  <Paragraphs>152</Paragraphs>
  <Slides>3</Slides>
  <Notes>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9" baseType="lpstr">
      <vt:lpstr>Meiryo UI</vt:lpstr>
      <vt:lpstr>游ゴシック</vt:lpstr>
      <vt:lpstr>Aptos</vt:lpstr>
      <vt:lpstr>Aptos Display</vt:lpstr>
      <vt:lpstr>Arial</vt:lpstr>
      <vt:lpstr>Office テーマ</vt:lpstr>
      <vt:lpstr>PowerPoint プレゼンテーション</vt:lpstr>
      <vt:lpstr>PowerPoint プレゼンテーション</vt:lpstr>
      <vt:lpstr>PowerPoint プレゼンテーション</vt:lpstr>
    </vt:vector>
  </TitlesOfParts>
  <Company>Kawasaki city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小寺佑佳_40（健）長寿社会部高齢者事業推進</dc:creator>
  <cp:lastModifiedBy>石井孝典_40（健）障害保健福祉部障害計画課</cp:lastModifiedBy>
  <cp:revision>26</cp:revision>
  <cp:lastPrinted>2025-09-16T07:30:52Z</cp:lastPrinted>
  <dcterms:created xsi:type="dcterms:W3CDTF">2025-09-12T00:15:23Z</dcterms:created>
  <dcterms:modified xsi:type="dcterms:W3CDTF">2025-12-09T01:41:34Z</dcterms:modified>
</cp:coreProperties>
</file>