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4"/>
  </p:notesMasterIdLst>
  <p:sldIdLst>
    <p:sldId id="261" r:id="rId2"/>
    <p:sldId id="263" r:id="rId3"/>
  </p:sldIdLst>
  <p:sldSz cx="7775575" cy="10907713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5">
          <p15:clr>
            <a:srgbClr val="A4A3A4"/>
          </p15:clr>
        </p15:guide>
        <p15:guide id="2" pos="244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5050"/>
    <a:srgbClr val="FF9966"/>
    <a:srgbClr val="9EABB4"/>
    <a:srgbClr val="B6E559"/>
    <a:srgbClr val="8DC21F"/>
    <a:srgbClr val="7CAB1C"/>
    <a:srgbClr val="01B2B6"/>
    <a:srgbClr val="0089D1"/>
    <a:srgbClr val="FF3B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テーマ スタイル 2 - アクセント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中間スタイル 2 - アクセント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間スタイル 2 - アクセント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中間スタイル 2 - アクセント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DBED569-4797-4DF1-A0F4-6AAB3CD982D8}" styleName="淡色スタイル 3 - アクセント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淡色スタイル 3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淡色スタイル 1 - アクセント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淡色スタイル 1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B4B98B0-60AC-42C2-AFA5-B58CD77FA1E5}" styleName="淡色スタイル 1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スタイル (淡色)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8B1032C-EA38-4F05-BA0D-38AFFFC7BED3}" styleName="淡色スタイル 3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淡色スタイル 3 - アクセント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16DA210-FB5B-4158-B5E0-FEB733F419BA}" styleName="スタイル (淡色)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CAF9ED-07DC-4A11-8D7F-57B35C25682E}" styleName="中間スタイル 1 - アクセント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0A1B5D5-9B99-4C35-A422-299274C87663}" styleName="中間スタイル 1 - アクセント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A488322-F2BA-4B5B-9748-0D474271808F}" styleName="中間スタイル 3 - アクセント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75DCB02-9BB8-47FD-8907-85C794F793BA}" styleName="テーマ スタイル 1 - アクセント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テーマ スタイル 1 - アクセント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テーマ スタイル 1 - アクセント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テーマ スタイル 1 - アクセント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5758FB7-9AC5-4552-8A53-C91805E547FA}" styleName="テーマ スタイル 1 - アクセント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テーマ スタイル 1 - アクセント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18603FDC-E32A-4AB5-989C-0864C3EAD2B8}" styleName="テーマ スタイル 2 - アクセント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中間スタイル 4 - アクセント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ABFCF23-3B69-468F-B69F-88F6DE6A72F2}" styleName="中間スタイル 1 - アクセント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86395"/>
  </p:normalViewPr>
  <p:slideViewPr>
    <p:cSldViewPr snapToGrid="0">
      <p:cViewPr varScale="1">
        <p:scale>
          <a:sx n="55" d="100"/>
          <a:sy n="55" d="100"/>
        </p:scale>
        <p:origin x="2371" y="62"/>
      </p:cViewPr>
      <p:guideLst>
        <p:guide orient="horz" pos="3435"/>
        <p:guide pos="244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9786" cy="498693"/>
          </a:xfrm>
          <a:prstGeom prst="rect">
            <a:avLst/>
          </a:prstGeom>
        </p:spPr>
        <p:txBody>
          <a:bodyPr vert="horz" lIns="91577" tIns="45788" rIns="91577" bIns="45788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5840" y="0"/>
            <a:ext cx="2949786" cy="498693"/>
          </a:xfrm>
          <a:prstGeom prst="rect">
            <a:avLst/>
          </a:prstGeom>
        </p:spPr>
        <p:txBody>
          <a:bodyPr vert="horz" lIns="91577" tIns="45788" rIns="91577" bIns="45788" rtlCol="0"/>
          <a:lstStyle>
            <a:lvl1pPr algn="r">
              <a:defRPr sz="1200"/>
            </a:lvl1pPr>
          </a:lstStyle>
          <a:p>
            <a:fld id="{70F99883-74AE-4A2C-81B7-5B86A08198C0}" type="datetimeFigureOut">
              <a:rPr kumimoji="1" lang="ja-JP" altLang="en-US" smtClean="0"/>
              <a:pPr/>
              <a:t>2022/12/19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08213" y="1241425"/>
            <a:ext cx="239077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77" tIns="45788" rIns="91577" bIns="45788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577" tIns="45788" rIns="91577" bIns="45788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2" y="9440649"/>
            <a:ext cx="2949786" cy="498692"/>
          </a:xfrm>
          <a:prstGeom prst="rect">
            <a:avLst/>
          </a:prstGeom>
        </p:spPr>
        <p:txBody>
          <a:bodyPr vert="horz" lIns="91577" tIns="45788" rIns="91577" bIns="45788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5840" y="9440649"/>
            <a:ext cx="2949786" cy="498692"/>
          </a:xfrm>
          <a:prstGeom prst="rect">
            <a:avLst/>
          </a:prstGeom>
        </p:spPr>
        <p:txBody>
          <a:bodyPr vert="horz" lIns="91577" tIns="45788" rIns="91577" bIns="45788" rtlCol="0" anchor="b"/>
          <a:lstStyle>
            <a:lvl1pPr algn="r">
              <a:defRPr sz="1200"/>
            </a:lvl1pPr>
          </a:lstStyle>
          <a:p>
            <a:fld id="{ACD93CC5-A9B8-46A1-B8C3-70AA73E05DA2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70022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1pPr>
    <a:lvl2pPr marL="509504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2pPr>
    <a:lvl3pPr marL="1019007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3pPr>
    <a:lvl4pPr marL="1528511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4pPr>
    <a:lvl5pPr marL="2038015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5pPr>
    <a:lvl6pPr marL="2547518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6pPr>
    <a:lvl7pPr marL="3057022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7pPr>
    <a:lvl8pPr marL="3566526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8pPr>
    <a:lvl9pPr marL="4076029" algn="l" defTabSz="1019007" rtl="0" eaLnBrk="1" latinLnBrk="0" hangingPunct="1">
      <a:defRPr kumimoji="1" sz="133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3168" y="1785129"/>
            <a:ext cx="6609239" cy="3797500"/>
          </a:xfrm>
        </p:spPr>
        <p:txBody>
          <a:bodyPr anchor="b"/>
          <a:lstStyle>
            <a:lvl1pPr algn="ctr">
              <a:defRPr sz="510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947" y="5729075"/>
            <a:ext cx="5831681" cy="2633505"/>
          </a:xfrm>
        </p:spPr>
        <p:txBody>
          <a:bodyPr/>
          <a:lstStyle>
            <a:lvl1pPr marL="0" indent="0" algn="ctr">
              <a:buNone/>
              <a:defRPr sz="2041"/>
            </a:lvl1pPr>
            <a:lvl2pPr marL="388757" indent="0" algn="ctr">
              <a:buNone/>
              <a:defRPr sz="1701"/>
            </a:lvl2pPr>
            <a:lvl3pPr marL="777514" indent="0" algn="ctr">
              <a:buNone/>
              <a:defRPr sz="1531"/>
            </a:lvl3pPr>
            <a:lvl4pPr marL="1166271" indent="0" algn="ctr">
              <a:buNone/>
              <a:defRPr sz="1360"/>
            </a:lvl4pPr>
            <a:lvl5pPr marL="1555029" indent="0" algn="ctr">
              <a:buNone/>
              <a:defRPr sz="1360"/>
            </a:lvl5pPr>
            <a:lvl6pPr marL="1943786" indent="0" algn="ctr">
              <a:buNone/>
              <a:defRPr sz="1360"/>
            </a:lvl6pPr>
            <a:lvl7pPr marL="2332543" indent="0" algn="ctr">
              <a:buNone/>
              <a:defRPr sz="1360"/>
            </a:lvl7pPr>
            <a:lvl8pPr marL="2721300" indent="0" algn="ctr">
              <a:buNone/>
              <a:defRPr sz="1360"/>
            </a:lvl8pPr>
            <a:lvl9pPr marL="3110057" indent="0" algn="ctr">
              <a:buNone/>
              <a:defRPr sz="136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556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3633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522" y="2719357"/>
            <a:ext cx="6706433" cy="4537305"/>
          </a:xfrm>
        </p:spPr>
        <p:txBody>
          <a:bodyPr anchor="b"/>
          <a:lstStyle>
            <a:lvl1pPr>
              <a:defRPr sz="510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522" y="7299586"/>
            <a:ext cx="6706433" cy="2386061"/>
          </a:xfrm>
        </p:spPr>
        <p:txBody>
          <a:bodyPr/>
          <a:lstStyle>
            <a:lvl1pPr marL="0" indent="0">
              <a:buNone/>
              <a:defRPr sz="2041">
                <a:solidFill>
                  <a:schemeClr val="tx1"/>
                </a:solidFill>
              </a:defRPr>
            </a:lvl1pPr>
            <a:lvl2pPr marL="388757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2pPr>
            <a:lvl3pPr marL="777514" indent="0">
              <a:buNone/>
              <a:defRPr sz="1531">
                <a:solidFill>
                  <a:schemeClr val="tx1">
                    <a:tint val="75000"/>
                  </a:schemeClr>
                </a:solidFill>
              </a:defRPr>
            </a:lvl3pPr>
            <a:lvl4pPr marL="1166271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4pPr>
            <a:lvl5pPr marL="1555029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5pPr>
            <a:lvl6pPr marL="1943786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6pPr>
            <a:lvl7pPr marL="2332543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7pPr>
            <a:lvl8pPr marL="272130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8pPr>
            <a:lvl9pPr marL="3110057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852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571" y="2903673"/>
            <a:ext cx="3304619" cy="692084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6385" y="2903673"/>
            <a:ext cx="3304619" cy="692084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12/19/2022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048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580737"/>
            <a:ext cx="6706433" cy="210832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584" y="2673905"/>
            <a:ext cx="3289432" cy="1310440"/>
          </a:xfrm>
        </p:spPr>
        <p:txBody>
          <a:bodyPr anchor="b"/>
          <a:lstStyle>
            <a:lvl1pPr marL="0" indent="0">
              <a:buNone/>
              <a:defRPr sz="2041" b="1"/>
            </a:lvl1pPr>
            <a:lvl2pPr marL="388757" indent="0">
              <a:buNone/>
              <a:defRPr sz="1701" b="1"/>
            </a:lvl2pPr>
            <a:lvl3pPr marL="777514" indent="0">
              <a:buNone/>
              <a:defRPr sz="1531" b="1"/>
            </a:lvl3pPr>
            <a:lvl4pPr marL="1166271" indent="0">
              <a:buNone/>
              <a:defRPr sz="1360" b="1"/>
            </a:lvl4pPr>
            <a:lvl5pPr marL="1555029" indent="0">
              <a:buNone/>
              <a:defRPr sz="1360" b="1"/>
            </a:lvl5pPr>
            <a:lvl6pPr marL="1943786" indent="0">
              <a:buNone/>
              <a:defRPr sz="1360" b="1"/>
            </a:lvl6pPr>
            <a:lvl7pPr marL="2332543" indent="0">
              <a:buNone/>
              <a:defRPr sz="1360" b="1"/>
            </a:lvl7pPr>
            <a:lvl8pPr marL="2721300" indent="0">
              <a:buNone/>
              <a:defRPr sz="1360" b="1"/>
            </a:lvl8pPr>
            <a:lvl9pPr marL="3110057" indent="0">
              <a:buNone/>
              <a:defRPr sz="136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584" y="3984345"/>
            <a:ext cx="3289432" cy="586037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6385" y="2673905"/>
            <a:ext cx="3305632" cy="1310440"/>
          </a:xfrm>
        </p:spPr>
        <p:txBody>
          <a:bodyPr anchor="b"/>
          <a:lstStyle>
            <a:lvl1pPr marL="0" indent="0">
              <a:buNone/>
              <a:defRPr sz="2041" b="1"/>
            </a:lvl1pPr>
            <a:lvl2pPr marL="388757" indent="0">
              <a:buNone/>
              <a:defRPr sz="1701" b="1"/>
            </a:lvl2pPr>
            <a:lvl3pPr marL="777514" indent="0">
              <a:buNone/>
              <a:defRPr sz="1531" b="1"/>
            </a:lvl3pPr>
            <a:lvl4pPr marL="1166271" indent="0">
              <a:buNone/>
              <a:defRPr sz="1360" b="1"/>
            </a:lvl4pPr>
            <a:lvl5pPr marL="1555029" indent="0">
              <a:buNone/>
              <a:defRPr sz="1360" b="1"/>
            </a:lvl5pPr>
            <a:lvl6pPr marL="1943786" indent="0">
              <a:buNone/>
              <a:defRPr sz="1360" b="1"/>
            </a:lvl6pPr>
            <a:lvl7pPr marL="2332543" indent="0">
              <a:buNone/>
              <a:defRPr sz="1360" b="1"/>
            </a:lvl7pPr>
            <a:lvl8pPr marL="2721300" indent="0">
              <a:buNone/>
              <a:defRPr sz="1360" b="1"/>
            </a:lvl8pPr>
            <a:lvl9pPr marL="3110057" indent="0">
              <a:buNone/>
              <a:defRPr sz="136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6385" y="3984345"/>
            <a:ext cx="3305632" cy="586037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12/19/2022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6006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12/19/2022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3046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12/19/2022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1789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727181"/>
            <a:ext cx="2507825" cy="2545133"/>
          </a:xfrm>
        </p:spPr>
        <p:txBody>
          <a:bodyPr anchor="b"/>
          <a:lstStyle>
            <a:lvl1pPr>
              <a:defRPr sz="2721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5632" y="1570511"/>
            <a:ext cx="3936385" cy="7751546"/>
          </a:xfrm>
        </p:spPr>
        <p:txBody>
          <a:bodyPr/>
          <a:lstStyle>
            <a:lvl1pPr>
              <a:defRPr sz="2721"/>
            </a:lvl1pPr>
            <a:lvl2pPr>
              <a:defRPr sz="2381"/>
            </a:lvl2pPr>
            <a:lvl3pPr>
              <a:defRPr sz="2041"/>
            </a:lvl3pPr>
            <a:lvl4pPr>
              <a:defRPr sz="1701"/>
            </a:lvl4pPr>
            <a:lvl5pPr>
              <a:defRPr sz="1701"/>
            </a:lvl5pPr>
            <a:lvl6pPr>
              <a:defRPr sz="1701"/>
            </a:lvl6pPr>
            <a:lvl7pPr>
              <a:defRPr sz="1701"/>
            </a:lvl7pPr>
            <a:lvl8pPr>
              <a:defRPr sz="1701"/>
            </a:lvl8pPr>
            <a:lvl9pPr>
              <a:defRPr sz="1701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584" y="3272314"/>
            <a:ext cx="2507825" cy="6062366"/>
          </a:xfrm>
        </p:spPr>
        <p:txBody>
          <a:bodyPr/>
          <a:lstStyle>
            <a:lvl1pPr marL="0" indent="0">
              <a:buNone/>
              <a:defRPr sz="1360"/>
            </a:lvl1pPr>
            <a:lvl2pPr marL="388757" indent="0">
              <a:buNone/>
              <a:defRPr sz="1190"/>
            </a:lvl2pPr>
            <a:lvl3pPr marL="777514" indent="0">
              <a:buNone/>
              <a:defRPr sz="1020"/>
            </a:lvl3pPr>
            <a:lvl4pPr marL="1166271" indent="0">
              <a:buNone/>
              <a:defRPr sz="850"/>
            </a:lvl4pPr>
            <a:lvl5pPr marL="1555029" indent="0">
              <a:buNone/>
              <a:defRPr sz="850"/>
            </a:lvl5pPr>
            <a:lvl6pPr marL="1943786" indent="0">
              <a:buNone/>
              <a:defRPr sz="850"/>
            </a:lvl6pPr>
            <a:lvl7pPr marL="2332543" indent="0">
              <a:buNone/>
              <a:defRPr sz="850"/>
            </a:lvl7pPr>
            <a:lvl8pPr marL="2721300" indent="0">
              <a:buNone/>
              <a:defRPr sz="850"/>
            </a:lvl8pPr>
            <a:lvl9pPr marL="3110057" indent="0">
              <a:buNone/>
              <a:defRPr sz="8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12/19/2022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836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584" y="727181"/>
            <a:ext cx="2507825" cy="2545133"/>
          </a:xfrm>
        </p:spPr>
        <p:txBody>
          <a:bodyPr anchor="b"/>
          <a:lstStyle>
            <a:lvl1pPr>
              <a:defRPr sz="2721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5632" y="1570511"/>
            <a:ext cx="3936385" cy="7751546"/>
          </a:xfrm>
        </p:spPr>
        <p:txBody>
          <a:bodyPr anchor="t"/>
          <a:lstStyle>
            <a:lvl1pPr marL="0" indent="0">
              <a:buNone/>
              <a:defRPr sz="2721"/>
            </a:lvl1pPr>
            <a:lvl2pPr marL="388757" indent="0">
              <a:buNone/>
              <a:defRPr sz="2381"/>
            </a:lvl2pPr>
            <a:lvl3pPr marL="777514" indent="0">
              <a:buNone/>
              <a:defRPr sz="2041"/>
            </a:lvl3pPr>
            <a:lvl4pPr marL="1166271" indent="0">
              <a:buNone/>
              <a:defRPr sz="1701"/>
            </a:lvl4pPr>
            <a:lvl5pPr marL="1555029" indent="0">
              <a:buNone/>
              <a:defRPr sz="1701"/>
            </a:lvl5pPr>
            <a:lvl6pPr marL="1943786" indent="0">
              <a:buNone/>
              <a:defRPr sz="1701"/>
            </a:lvl6pPr>
            <a:lvl7pPr marL="2332543" indent="0">
              <a:buNone/>
              <a:defRPr sz="1701"/>
            </a:lvl7pPr>
            <a:lvl8pPr marL="2721300" indent="0">
              <a:buNone/>
              <a:defRPr sz="1701"/>
            </a:lvl8pPr>
            <a:lvl9pPr marL="3110057" indent="0">
              <a:buNone/>
              <a:defRPr sz="1701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584" y="3272314"/>
            <a:ext cx="2507825" cy="6062366"/>
          </a:xfrm>
        </p:spPr>
        <p:txBody>
          <a:bodyPr/>
          <a:lstStyle>
            <a:lvl1pPr marL="0" indent="0">
              <a:buNone/>
              <a:defRPr sz="1360"/>
            </a:lvl1pPr>
            <a:lvl2pPr marL="388757" indent="0">
              <a:buNone/>
              <a:defRPr sz="1190"/>
            </a:lvl2pPr>
            <a:lvl3pPr marL="777514" indent="0">
              <a:buNone/>
              <a:defRPr sz="1020"/>
            </a:lvl3pPr>
            <a:lvl4pPr marL="1166271" indent="0">
              <a:buNone/>
              <a:defRPr sz="850"/>
            </a:lvl4pPr>
            <a:lvl5pPr marL="1555029" indent="0">
              <a:buNone/>
              <a:defRPr sz="850"/>
            </a:lvl5pPr>
            <a:lvl6pPr marL="1943786" indent="0">
              <a:buNone/>
              <a:defRPr sz="850"/>
            </a:lvl6pPr>
            <a:lvl7pPr marL="2332543" indent="0">
              <a:buNone/>
              <a:defRPr sz="850"/>
            </a:lvl7pPr>
            <a:lvl8pPr marL="2721300" indent="0">
              <a:buNone/>
              <a:defRPr sz="850"/>
            </a:lvl8pPr>
            <a:lvl9pPr marL="3110057" indent="0">
              <a:buNone/>
              <a:defRPr sz="8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D058F-B960-4439-B370-43D89816EE05}" type="datetimeFigureOut">
              <a:rPr lang="en-US" smtClean="0"/>
              <a:t>12/19/2022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29B06-CF2A-459A-8CBC-F18C1D67D2B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489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959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4396" y="580735"/>
            <a:ext cx="1676608" cy="9243783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571" y="580735"/>
            <a:ext cx="4932630" cy="9243783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67023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7331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571" y="580737"/>
            <a:ext cx="6706433" cy="2108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571" y="2903673"/>
            <a:ext cx="6706433" cy="69208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571" y="10109836"/>
            <a:ext cx="1749504" cy="5807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12/19/2022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5659" y="10109836"/>
            <a:ext cx="2624257" cy="5807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91500" y="10109836"/>
            <a:ext cx="1749504" cy="5807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5393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</p:sldLayoutIdLst>
  <p:txStyles>
    <p:titleStyle>
      <a:lvl1pPr algn="l" defTabSz="777514" rtl="0" eaLnBrk="1" latinLnBrk="0" hangingPunct="1">
        <a:lnSpc>
          <a:spcPct val="90000"/>
        </a:lnSpc>
        <a:spcBef>
          <a:spcPct val="0"/>
        </a:spcBef>
        <a:buNone/>
        <a:defRPr kumimoji="1" sz="37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79" indent="-194379" algn="l" defTabSz="777514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kumimoji="1" sz="2381" kern="1200">
          <a:solidFill>
            <a:schemeClr val="tx1"/>
          </a:solidFill>
          <a:latin typeface="+mn-lt"/>
          <a:ea typeface="+mn-ea"/>
          <a:cs typeface="+mn-cs"/>
        </a:defRPr>
      </a:lvl1pPr>
      <a:lvl2pPr marL="583136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2041" kern="1200">
          <a:solidFill>
            <a:schemeClr val="tx1"/>
          </a:solidFill>
          <a:latin typeface="+mn-lt"/>
          <a:ea typeface="+mn-ea"/>
          <a:cs typeface="+mn-cs"/>
        </a:defRPr>
      </a:lvl2pPr>
      <a:lvl3pPr marL="971893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701" kern="1200">
          <a:solidFill>
            <a:schemeClr val="tx1"/>
          </a:solidFill>
          <a:latin typeface="+mn-lt"/>
          <a:ea typeface="+mn-ea"/>
          <a:cs typeface="+mn-cs"/>
        </a:defRPr>
      </a:lvl3pPr>
      <a:lvl4pPr marL="1360650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4pPr>
      <a:lvl5pPr marL="1749407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5pPr>
      <a:lvl6pPr marL="2138164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6pPr>
      <a:lvl7pPr marL="2526922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7pPr>
      <a:lvl8pPr marL="2915679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8pPr>
      <a:lvl9pPr marL="3304436" indent="-194379" algn="l" defTabSz="777514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1pPr>
      <a:lvl2pPr marL="388757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2pPr>
      <a:lvl3pPr marL="777514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3pPr>
      <a:lvl4pPr marL="1166271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4pPr>
      <a:lvl5pPr marL="1555029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5pPr>
      <a:lvl6pPr marL="1943786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6pPr>
      <a:lvl7pPr marL="2332543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7pPr>
      <a:lvl8pPr marL="2721300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8pPr>
      <a:lvl9pPr marL="3110057" algn="l" defTabSz="777514" rtl="0" eaLnBrk="1" latinLnBrk="0" hangingPunct="1">
        <a:defRPr kumimoji="1" sz="153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seminar@yamabikonosato.or.jp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577382" y="291158"/>
            <a:ext cx="66221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sz="2000" b="1" dirty="0">
                <a:solidFill>
                  <a:schemeClr val="accent5">
                    <a:lumMod val="75000"/>
                  </a:schemeClr>
                </a:solidFill>
                <a:effectLst>
                  <a:glow rad="88900">
                    <a:schemeClr val="bg1"/>
                  </a:glow>
                </a:effectLst>
              </a:rPr>
              <a:t>2022</a:t>
            </a:r>
            <a:r>
              <a:rPr lang="ja-JP" altLang="en-US" sz="2000" b="1" dirty="0">
                <a:solidFill>
                  <a:schemeClr val="accent5">
                    <a:lumMod val="75000"/>
                  </a:schemeClr>
                </a:solidFill>
                <a:effectLst>
                  <a:glow rad="88900">
                    <a:schemeClr val="bg1"/>
                  </a:glow>
                </a:effectLst>
              </a:rPr>
              <a:t>年度</a:t>
            </a:r>
            <a:endParaRPr lang="en-US" altLang="ja-JP" sz="2000" b="1" dirty="0">
              <a:solidFill>
                <a:schemeClr val="accent5">
                  <a:lumMod val="75000"/>
                </a:schemeClr>
              </a:solidFill>
              <a:effectLst>
                <a:glow rad="88900">
                  <a:schemeClr val="bg1"/>
                </a:glow>
              </a:effectLst>
            </a:endParaRPr>
          </a:p>
          <a:p>
            <a:pPr algn="ctr"/>
            <a:r>
              <a:rPr kumimoji="1" lang="ja-JP" altLang="en-US" sz="4400" b="1" dirty="0">
                <a:solidFill>
                  <a:schemeClr val="accent5">
                    <a:lumMod val="75000"/>
                  </a:schemeClr>
                </a:solidFill>
                <a:effectLst>
                  <a:glow rad="88900">
                    <a:schemeClr val="bg1"/>
                  </a:glow>
                </a:effectLst>
              </a:rPr>
              <a:t>発達障害者相談応用研修</a:t>
            </a:r>
          </a:p>
        </p:txBody>
      </p:sp>
      <p:sp>
        <p:nvSpPr>
          <p:cNvPr id="2" name="正方形/長方形 1"/>
          <p:cNvSpPr/>
          <p:nvPr/>
        </p:nvSpPr>
        <p:spPr>
          <a:xfrm>
            <a:off x="-23853" y="2077516"/>
            <a:ext cx="7775575" cy="27974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515768" y="1416755"/>
            <a:ext cx="680506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30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　発達障害の特性について面接を通してどのように聞き、了解し、見立てを行っていくか</a:t>
            </a:r>
            <a:endParaRPr kumimoji="1" lang="en-US" altLang="ja-JP" sz="1300" dirty="0">
              <a:solidFill>
                <a:schemeClr val="accent5">
                  <a:lumMod val="50000"/>
                </a:schemeClr>
              </a:solidFill>
              <a:latin typeface="+mj-ea"/>
              <a:ea typeface="+mj-ea"/>
            </a:endParaRPr>
          </a:p>
          <a:p>
            <a:r>
              <a:rPr kumimoji="1" lang="ja-JP" altLang="en-US" sz="130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を講義やグループワークで学びます</a:t>
            </a:r>
            <a:r>
              <a:rPr lang="ja-JP" altLang="en-US" sz="1300" dirty="0">
                <a:solidFill>
                  <a:schemeClr val="accent5">
                    <a:lumMod val="50000"/>
                  </a:schemeClr>
                </a:solidFill>
                <a:latin typeface="+mj-ea"/>
                <a:ea typeface="+mj-ea"/>
              </a:rPr>
              <a:t>。</a:t>
            </a:r>
            <a:endParaRPr kumimoji="1" lang="en-US" altLang="ja-JP" sz="1300" dirty="0">
              <a:solidFill>
                <a:schemeClr val="accent5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1817405" y="2258273"/>
            <a:ext cx="5508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800" dirty="0"/>
              <a:t>2023</a:t>
            </a:r>
            <a:r>
              <a:rPr kumimoji="1" lang="ja-JP" altLang="en-US" sz="1800" dirty="0"/>
              <a:t>年　 月　</a:t>
            </a:r>
            <a:r>
              <a:rPr lang="ja-JP" altLang="en-US" sz="1800" dirty="0"/>
              <a:t>　 </a:t>
            </a:r>
            <a:r>
              <a:rPr kumimoji="1" lang="ja-JP" altLang="en-US" sz="1800" dirty="0"/>
              <a:t>日</a:t>
            </a:r>
            <a:r>
              <a:rPr lang="ja-JP" altLang="en-US" sz="1800" dirty="0"/>
              <a:t>（木）</a:t>
            </a:r>
            <a:r>
              <a:rPr lang="en-US" altLang="ja-JP" sz="1800" dirty="0"/>
              <a:t> 10:00 </a:t>
            </a:r>
            <a:r>
              <a:rPr lang="mr-IN" altLang="ja-JP" sz="1800" dirty="0"/>
              <a:t>–</a:t>
            </a:r>
            <a:r>
              <a:rPr lang="en-US" altLang="ja-JP" sz="1800" dirty="0"/>
              <a:t> 16:30 </a:t>
            </a:r>
            <a:r>
              <a:rPr lang="ja-JP" altLang="en-US" sz="1800" dirty="0"/>
              <a:t>（</a:t>
            </a:r>
            <a:r>
              <a:rPr lang="en-US" altLang="ja-JP" sz="1800" u="sng" dirty="0"/>
              <a:t>9:45</a:t>
            </a:r>
            <a:r>
              <a:rPr lang="ja-JP" altLang="en-US" sz="1800" u="sng" dirty="0"/>
              <a:t>受付</a:t>
            </a:r>
            <a:r>
              <a:rPr lang="ja-JP" altLang="en-US" sz="1800" dirty="0"/>
              <a:t>）</a:t>
            </a:r>
            <a:endParaRPr kumimoji="1" lang="ja-JP" altLang="en-US" sz="1800" dirty="0"/>
          </a:p>
        </p:txBody>
      </p:sp>
      <p:sp>
        <p:nvSpPr>
          <p:cNvPr id="46" name="角丸四角形 45"/>
          <p:cNvSpPr/>
          <p:nvPr/>
        </p:nvSpPr>
        <p:spPr>
          <a:xfrm>
            <a:off x="577382" y="2258273"/>
            <a:ext cx="1116776" cy="365581"/>
          </a:xfrm>
          <a:prstGeom prst="roundRect">
            <a:avLst>
              <a:gd name="adj" fmla="val 500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600" b="1" dirty="0"/>
              <a:t>日時</a:t>
            </a:r>
          </a:p>
        </p:txBody>
      </p:sp>
      <p:sp>
        <p:nvSpPr>
          <p:cNvPr id="47" name="角丸四角形 46"/>
          <p:cNvSpPr/>
          <p:nvPr/>
        </p:nvSpPr>
        <p:spPr>
          <a:xfrm>
            <a:off x="577382" y="2787998"/>
            <a:ext cx="1116776" cy="365581"/>
          </a:xfrm>
          <a:prstGeom prst="roundRect">
            <a:avLst>
              <a:gd name="adj" fmla="val 500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600" b="1" dirty="0"/>
              <a:t>会場</a:t>
            </a:r>
          </a:p>
        </p:txBody>
      </p:sp>
      <p:sp>
        <p:nvSpPr>
          <p:cNvPr id="57" name="角丸四角形 56"/>
          <p:cNvSpPr/>
          <p:nvPr/>
        </p:nvSpPr>
        <p:spPr>
          <a:xfrm>
            <a:off x="577382" y="4375835"/>
            <a:ext cx="1116776" cy="365581"/>
          </a:xfrm>
          <a:prstGeom prst="roundRect">
            <a:avLst>
              <a:gd name="adj" fmla="val 500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600" b="1" dirty="0"/>
              <a:t>定員</a:t>
            </a:r>
          </a:p>
        </p:txBody>
      </p:sp>
      <p:sp>
        <p:nvSpPr>
          <p:cNvPr id="58" name="テキスト ボックス 57"/>
          <p:cNvSpPr txBox="1"/>
          <p:nvPr/>
        </p:nvSpPr>
        <p:spPr>
          <a:xfrm>
            <a:off x="1811956" y="2715531"/>
            <a:ext cx="40139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/>
              <a:t>Zoom</a:t>
            </a:r>
            <a:r>
              <a:rPr lang="ja-JP" altLang="en-US" sz="1800" dirty="0"/>
              <a:t>を利用してオンラインで実施</a:t>
            </a:r>
            <a:endParaRPr lang="en-US" altLang="ja-JP" sz="1800" dirty="0"/>
          </a:p>
        </p:txBody>
      </p:sp>
      <p:sp>
        <p:nvSpPr>
          <p:cNvPr id="59" name="テキスト ボックス 58"/>
          <p:cNvSpPr txBox="1"/>
          <p:nvPr/>
        </p:nvSpPr>
        <p:spPr>
          <a:xfrm>
            <a:off x="1817405" y="4384276"/>
            <a:ext cx="1035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800" dirty="0"/>
              <a:t>　　   名</a:t>
            </a:r>
            <a:endParaRPr kumimoji="1" lang="ja-JP" altLang="en-US" sz="1800" dirty="0"/>
          </a:p>
        </p:txBody>
      </p:sp>
      <p:sp>
        <p:nvSpPr>
          <p:cNvPr id="60" name="テキスト ボックス 59"/>
          <p:cNvSpPr txBox="1"/>
          <p:nvPr/>
        </p:nvSpPr>
        <p:spPr>
          <a:xfrm>
            <a:off x="1867198" y="422862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b="1" dirty="0"/>
              <a:t>20</a:t>
            </a:r>
            <a:endParaRPr kumimoji="1" lang="ja-JP" altLang="en-US" sz="3600" b="1" dirty="0"/>
          </a:p>
        </p:txBody>
      </p:sp>
      <p:sp>
        <p:nvSpPr>
          <p:cNvPr id="61" name="テキスト ボックス 60"/>
          <p:cNvSpPr txBox="1"/>
          <p:nvPr/>
        </p:nvSpPr>
        <p:spPr>
          <a:xfrm>
            <a:off x="2558143" y="206920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b="1" dirty="0"/>
              <a:t>2</a:t>
            </a:r>
            <a:endParaRPr kumimoji="1" lang="ja-JP" altLang="en-US" sz="3600" b="1" dirty="0"/>
          </a:p>
        </p:txBody>
      </p:sp>
      <p:sp>
        <p:nvSpPr>
          <p:cNvPr id="62" name="テキスト ボックス 61"/>
          <p:cNvSpPr txBox="1"/>
          <p:nvPr/>
        </p:nvSpPr>
        <p:spPr>
          <a:xfrm>
            <a:off x="3077562" y="2069200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b="1" dirty="0"/>
              <a:t>16</a:t>
            </a:r>
            <a:endParaRPr kumimoji="1" lang="ja-JP" altLang="en-US" sz="3600" b="1" dirty="0"/>
          </a:p>
        </p:txBody>
      </p:sp>
      <p:sp>
        <p:nvSpPr>
          <p:cNvPr id="64" name="テキスト ボックス 63"/>
          <p:cNvSpPr txBox="1"/>
          <p:nvPr/>
        </p:nvSpPr>
        <p:spPr>
          <a:xfrm>
            <a:off x="2793763" y="9973460"/>
            <a:ext cx="30308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600" b="1" dirty="0">
                <a:solidFill>
                  <a:schemeClr val="accent5">
                    <a:lumMod val="75000"/>
                  </a:schemeClr>
                </a:solidFill>
              </a:rPr>
              <a:t>横浜市発達障害者支援センター</a:t>
            </a:r>
          </a:p>
        </p:txBody>
      </p:sp>
      <p:sp>
        <p:nvSpPr>
          <p:cNvPr id="65" name="テキスト ボックス 64"/>
          <p:cNvSpPr txBox="1"/>
          <p:nvPr/>
        </p:nvSpPr>
        <p:spPr>
          <a:xfrm>
            <a:off x="219357" y="9863934"/>
            <a:ext cx="2675732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ja-JP" altLang="en-US" sz="2800" b="1" dirty="0">
                <a:solidFill>
                  <a:schemeClr val="accent5">
                    <a:lumMod val="75000"/>
                  </a:schemeClr>
                </a:solidFill>
              </a:rPr>
              <a:t>☎</a:t>
            </a:r>
            <a:r>
              <a:rPr kumimoji="1" lang="en-US" altLang="ja-JP" sz="2800" b="1" dirty="0">
                <a:solidFill>
                  <a:schemeClr val="accent5">
                    <a:lumMod val="75000"/>
                  </a:schemeClr>
                </a:solidFill>
              </a:rPr>
              <a:t> 045-334-8611</a:t>
            </a:r>
            <a:endParaRPr kumimoji="1" lang="ja-JP" altLang="en-US" sz="28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graphicFrame>
        <p:nvGraphicFramePr>
          <p:cNvPr id="67" name="表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871963"/>
              </p:ext>
            </p:extLst>
          </p:nvPr>
        </p:nvGraphicFramePr>
        <p:xfrm>
          <a:off x="515768" y="5301629"/>
          <a:ext cx="6791605" cy="3616734"/>
        </p:xfrm>
        <a:graphic>
          <a:graphicData uri="http://schemas.openxmlformats.org/drawingml/2006/table">
            <a:tbl>
              <a:tblPr bandRow="1">
                <a:tableStyleId>{22838BEF-8BB2-4498-84A7-C5851F593DF1}</a:tableStyleId>
              </a:tblPr>
              <a:tblGrid>
                <a:gridCol w="14356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559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0096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10:00 </a:t>
                      </a:r>
                      <a:r>
                        <a:rPr kumimoji="1" lang="mr-IN" altLang="ja-JP" dirty="0">
                          <a:solidFill>
                            <a:schemeClr val="tx1"/>
                          </a:solidFill>
                        </a:rPr>
                        <a:t>–</a:t>
                      </a:r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 10:20</a:t>
                      </a:r>
                      <a:endParaRPr kumimoji="1" lang="ja-JP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77751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0" dirty="0">
                          <a:solidFill>
                            <a:schemeClr val="tx1"/>
                          </a:solidFill>
                        </a:rPr>
                        <a:t>オリエンテーション</a:t>
                      </a:r>
                      <a:endParaRPr kumimoji="1" lang="en-US" altLang="ja-JP" sz="14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77751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kern="1200" dirty="0">
                          <a:solidFill>
                            <a:schemeClr val="tx1"/>
                          </a:solidFill>
                        </a:rPr>
                        <a:t>　横浜市健康福祉局障害施策推進課</a:t>
                      </a:r>
                      <a:endParaRPr kumimoji="1" lang="ja-JP" altLang="en-US" sz="1400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77751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531" kern="1200" dirty="0">
                          <a:solidFill>
                            <a:schemeClr val="tx1"/>
                          </a:solidFill>
                        </a:rPr>
                        <a:t>10:20 </a:t>
                      </a:r>
                      <a:r>
                        <a:rPr kumimoji="1" lang="mr-IN" altLang="ja-JP" sz="1531" kern="1200" dirty="0">
                          <a:solidFill>
                            <a:schemeClr val="tx1"/>
                          </a:solidFill>
                        </a:rPr>
                        <a:t>–</a:t>
                      </a:r>
                      <a:r>
                        <a:rPr kumimoji="1" lang="en-US" altLang="ja-JP" sz="1531" kern="1200" dirty="0">
                          <a:solidFill>
                            <a:schemeClr val="tx1"/>
                          </a:solidFill>
                        </a:rPr>
                        <a:t> 12:30 </a:t>
                      </a:r>
                      <a:endParaRPr kumimoji="1" lang="ja-JP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77751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kern="1200" dirty="0">
                          <a:solidFill>
                            <a:schemeClr val="tx1"/>
                          </a:solidFill>
                        </a:rPr>
                        <a:t>【</a:t>
                      </a:r>
                      <a:r>
                        <a:rPr kumimoji="1" lang="ja-JP" altLang="en-US" sz="1400" kern="1200" dirty="0">
                          <a:solidFill>
                            <a:schemeClr val="tx1"/>
                          </a:solidFill>
                        </a:rPr>
                        <a:t>講義</a:t>
                      </a:r>
                      <a:r>
                        <a:rPr kumimoji="1" lang="en-US" altLang="ja-JP" sz="1400" kern="1200" dirty="0">
                          <a:solidFill>
                            <a:schemeClr val="tx1"/>
                          </a:solidFill>
                        </a:rPr>
                        <a:t>】</a:t>
                      </a:r>
                      <a:r>
                        <a:rPr kumimoji="1" lang="ja-JP" altLang="en-US" sz="1400" b="1" kern="1200" dirty="0">
                          <a:solidFill>
                            <a:schemeClr val="tx1"/>
                          </a:solidFill>
                        </a:rPr>
                        <a:t>特性を理解するための聴き方</a:t>
                      </a:r>
                      <a:endParaRPr kumimoji="1" lang="ja-JP" altLang="en-US" sz="1400" b="1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36619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77751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531" kern="1200" dirty="0">
                          <a:solidFill>
                            <a:schemeClr val="tx1"/>
                          </a:solidFill>
                        </a:rPr>
                        <a:t>12:30 </a:t>
                      </a:r>
                      <a:r>
                        <a:rPr kumimoji="1" lang="mr-IN" altLang="ja-JP" sz="1531" kern="1200" dirty="0">
                          <a:solidFill>
                            <a:schemeClr val="tx1"/>
                          </a:solidFill>
                        </a:rPr>
                        <a:t>–</a:t>
                      </a:r>
                      <a:r>
                        <a:rPr kumimoji="1" lang="en-US" altLang="ja-JP" sz="1531" kern="1200" dirty="0">
                          <a:solidFill>
                            <a:schemeClr val="tx1"/>
                          </a:solidFill>
                        </a:rPr>
                        <a:t> 13:30 </a:t>
                      </a:r>
                      <a:endParaRPr kumimoji="1" lang="ja-JP" altLang="en-US" sz="1531" kern="120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kumimoji="1" lang="ja-JP" altLang="en-US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77751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0" kern="1200" dirty="0">
                          <a:solidFill>
                            <a:schemeClr val="tx1"/>
                          </a:solidFill>
                        </a:rPr>
                        <a:t>昼休憩</a:t>
                      </a:r>
                      <a:endParaRPr kumimoji="1" lang="en-US" altLang="ja-JP" sz="1400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77812183"/>
                  </a:ext>
                </a:extLst>
              </a:tr>
              <a:tr h="424809">
                <a:tc>
                  <a:txBody>
                    <a:bodyPr/>
                    <a:lstStyle/>
                    <a:p>
                      <a:pPr marL="0" marR="0" lvl="0" indent="0" algn="ctr" defTabSz="77751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13:30 -</a:t>
                      </a:r>
                      <a:r>
                        <a:rPr kumimoji="1" lang="en-US" altLang="ja-JP" baseline="0" dirty="0">
                          <a:solidFill>
                            <a:schemeClr val="tx1"/>
                          </a:solidFill>
                        </a:rPr>
                        <a:t> 16:30</a:t>
                      </a:r>
                      <a:endParaRPr kumimoji="1" lang="ja-JP" altLang="en-US" sz="1531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77751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kern="1200" dirty="0">
                          <a:solidFill>
                            <a:schemeClr val="tx1"/>
                          </a:solidFill>
                        </a:rPr>
                        <a:t>グループワーク①</a:t>
                      </a:r>
                      <a:endParaRPr kumimoji="1" lang="en-US" altLang="ja-JP" sz="1400" kern="12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77751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kern="1200" dirty="0">
                          <a:solidFill>
                            <a:schemeClr val="tx1"/>
                          </a:solidFill>
                        </a:rPr>
                        <a:t>「</a:t>
                      </a:r>
                      <a:r>
                        <a:rPr kumimoji="1" lang="ja-JP" altLang="en-US" sz="1400" b="1" kern="1200" dirty="0">
                          <a:solidFill>
                            <a:schemeClr val="tx1"/>
                          </a:solidFill>
                        </a:rPr>
                        <a:t>“情報不足”の事例をもとに面接の進め方を考える</a:t>
                      </a:r>
                      <a:r>
                        <a:rPr kumimoji="1" lang="ja-JP" altLang="en-US" sz="1400" kern="1200" dirty="0">
                          <a:solidFill>
                            <a:schemeClr val="tx1"/>
                          </a:solidFill>
                        </a:rPr>
                        <a:t>」</a:t>
                      </a:r>
                      <a:endParaRPr kumimoji="1" lang="en-US" altLang="ja-JP" sz="1400" kern="12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77751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1400" kern="12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77751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kern="1200" dirty="0">
                          <a:solidFill>
                            <a:schemeClr val="tx1"/>
                          </a:solidFill>
                        </a:rPr>
                        <a:t>グループワーク②</a:t>
                      </a:r>
                      <a:endParaRPr kumimoji="1" lang="en-US" altLang="ja-JP" sz="1400" kern="12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77751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kern="1200" dirty="0">
                          <a:solidFill>
                            <a:schemeClr val="tx1"/>
                          </a:solidFill>
                        </a:rPr>
                        <a:t>「</a:t>
                      </a:r>
                      <a:r>
                        <a:rPr kumimoji="1" lang="ja-JP" altLang="en-US" sz="1400" b="1" kern="1200" dirty="0">
                          <a:solidFill>
                            <a:schemeClr val="tx1"/>
                          </a:solidFill>
                        </a:rPr>
                        <a:t>支援について</a:t>
                      </a:r>
                      <a:r>
                        <a:rPr kumimoji="1" lang="ja-JP" altLang="en-US" sz="1400" kern="1200" dirty="0">
                          <a:solidFill>
                            <a:schemeClr val="tx1"/>
                          </a:solidFill>
                        </a:rPr>
                        <a:t>」</a:t>
                      </a:r>
                      <a:endParaRPr kumimoji="1" lang="en-US" altLang="ja-JP" sz="1400" kern="12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77751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1400" kern="12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77751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kern="1200" dirty="0">
                          <a:solidFill>
                            <a:schemeClr val="tx1"/>
                          </a:solidFill>
                        </a:rPr>
                        <a:t>質疑応答</a:t>
                      </a:r>
                      <a:endParaRPr kumimoji="1" lang="en-US" altLang="ja-JP" sz="1400" kern="120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r" defTabSz="77751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100" kern="1200" dirty="0">
                          <a:solidFill>
                            <a:schemeClr val="tx1"/>
                          </a:solidFill>
                        </a:rPr>
                        <a:t>※</a:t>
                      </a:r>
                      <a:r>
                        <a:rPr kumimoji="1" lang="ja-JP" altLang="en-US" sz="1100" kern="1200" dirty="0">
                          <a:solidFill>
                            <a:schemeClr val="tx1"/>
                          </a:solidFill>
                        </a:rPr>
                        <a:t>時間は目安です。適宜休憩が入ります</a:t>
                      </a:r>
                      <a:endParaRPr kumimoji="1" lang="en-US" altLang="ja-JP" sz="1100" kern="120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5924852"/>
                  </a:ext>
                </a:extLst>
              </a:tr>
            </a:tbl>
          </a:graphicData>
        </a:graphic>
      </p:graphicFrame>
      <p:sp>
        <p:nvSpPr>
          <p:cNvPr id="68" name="角丸四角形 67"/>
          <p:cNvSpPr/>
          <p:nvPr/>
        </p:nvSpPr>
        <p:spPr>
          <a:xfrm>
            <a:off x="270252" y="9576840"/>
            <a:ext cx="1731036" cy="251790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100" b="1" dirty="0">
                <a:solidFill>
                  <a:schemeClr val="bg1"/>
                </a:solidFill>
              </a:rPr>
              <a:t>お問い合わせ</a:t>
            </a:r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9B594A71-A342-4AAA-B5B0-1872A91C57EA}"/>
              </a:ext>
            </a:extLst>
          </p:cNvPr>
          <p:cNvSpPr txBox="1"/>
          <p:nvPr/>
        </p:nvSpPr>
        <p:spPr>
          <a:xfrm>
            <a:off x="2895089" y="4489152"/>
            <a:ext cx="43853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100" dirty="0"/>
              <a:t>※</a:t>
            </a:r>
            <a:r>
              <a:rPr lang="ja-JP" altLang="en-US" sz="1100" dirty="0"/>
              <a:t>定員を上回るお申し込みがあった場合、抽選となります。</a:t>
            </a:r>
            <a:endParaRPr lang="en-US" altLang="ja-JP" sz="1100" dirty="0"/>
          </a:p>
        </p:txBody>
      </p:sp>
      <p:sp>
        <p:nvSpPr>
          <p:cNvPr id="23" name="角丸四角形 56">
            <a:extLst>
              <a:ext uri="{FF2B5EF4-FFF2-40B4-BE49-F238E27FC236}">
                <a16:creationId xmlns:a16="http://schemas.microsoft.com/office/drawing/2014/main" id="{02DEAD42-DBCF-40F3-8287-E748A5EA0A6B}"/>
              </a:ext>
            </a:extLst>
          </p:cNvPr>
          <p:cNvSpPr/>
          <p:nvPr/>
        </p:nvSpPr>
        <p:spPr>
          <a:xfrm>
            <a:off x="581498" y="3416121"/>
            <a:ext cx="1116776" cy="365581"/>
          </a:xfrm>
          <a:prstGeom prst="roundRect">
            <a:avLst>
              <a:gd name="adj" fmla="val 500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600" b="1" dirty="0"/>
              <a:t>対象者</a:t>
            </a:r>
          </a:p>
        </p:txBody>
      </p:sp>
      <p:sp>
        <p:nvSpPr>
          <p:cNvPr id="24" name="テキスト ボックス 23">
            <a:extLst>
              <a:ext uri="{FF2B5EF4-FFF2-40B4-BE49-F238E27FC236}">
                <a16:creationId xmlns:a16="http://schemas.microsoft.com/office/drawing/2014/main" id="{A7B4CCB4-FB63-47BE-BB8F-469D8BAFA458}"/>
              </a:ext>
            </a:extLst>
          </p:cNvPr>
          <p:cNvSpPr txBox="1"/>
          <p:nvPr/>
        </p:nvSpPr>
        <p:spPr>
          <a:xfrm>
            <a:off x="1784969" y="3388703"/>
            <a:ext cx="59554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800" dirty="0"/>
              <a:t>当センター主催　「発達障害者相談基礎研修」の受講を</a:t>
            </a:r>
            <a:endParaRPr lang="en-US" altLang="ja-JP" sz="1800" dirty="0"/>
          </a:p>
          <a:p>
            <a:r>
              <a:rPr lang="ja-JP" altLang="en-US" sz="1800" dirty="0"/>
              <a:t>終了された方</a:t>
            </a:r>
            <a:r>
              <a:rPr lang="en-US" altLang="ja-JP" sz="1800" dirty="0"/>
              <a:t>(2014</a:t>
            </a:r>
            <a:r>
              <a:rPr lang="ja-JP" altLang="en-US" sz="1800" dirty="0"/>
              <a:t>年度～</a:t>
            </a:r>
            <a:r>
              <a:rPr lang="en-US" altLang="ja-JP" sz="1800" dirty="0"/>
              <a:t>2022</a:t>
            </a:r>
            <a:r>
              <a:rPr lang="ja-JP" altLang="en-US" sz="1800" dirty="0"/>
              <a:t>年度</a:t>
            </a:r>
            <a:r>
              <a:rPr lang="en-US" altLang="ja-JP" sz="1800" dirty="0"/>
              <a:t>)</a:t>
            </a:r>
          </a:p>
        </p:txBody>
      </p:sp>
      <p:sp>
        <p:nvSpPr>
          <p:cNvPr id="27" name="テキスト ボックス 26">
            <a:extLst>
              <a:ext uri="{FF2B5EF4-FFF2-40B4-BE49-F238E27FC236}">
                <a16:creationId xmlns:a16="http://schemas.microsoft.com/office/drawing/2014/main" id="{C0FBDF6A-C45A-4514-B2D9-9C7F664FDFD7}"/>
              </a:ext>
            </a:extLst>
          </p:cNvPr>
          <p:cNvSpPr txBox="1"/>
          <p:nvPr/>
        </p:nvSpPr>
        <p:spPr>
          <a:xfrm>
            <a:off x="1823140" y="4016800"/>
            <a:ext cx="385233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100" dirty="0"/>
              <a:t>※</a:t>
            </a:r>
            <a:r>
              <a:rPr lang="ja-JP" altLang="en-US" sz="1100" dirty="0"/>
              <a:t>過去に応用研修を受けた方については再受講可能です。</a:t>
            </a:r>
            <a:endParaRPr kumimoji="1" lang="ja-JP" altLang="en-US" sz="600" dirty="0"/>
          </a:p>
        </p:txBody>
      </p:sp>
      <p:sp>
        <p:nvSpPr>
          <p:cNvPr id="32" name="テキスト ボックス 31">
            <a:extLst>
              <a:ext uri="{FF2B5EF4-FFF2-40B4-BE49-F238E27FC236}">
                <a16:creationId xmlns:a16="http://schemas.microsoft.com/office/drawing/2014/main" id="{58BBDB44-4946-465A-8FAF-C9966DF23C85}"/>
              </a:ext>
            </a:extLst>
          </p:cNvPr>
          <p:cNvSpPr txBox="1"/>
          <p:nvPr/>
        </p:nvSpPr>
        <p:spPr>
          <a:xfrm>
            <a:off x="515768" y="8951950"/>
            <a:ext cx="6853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b="1" dirty="0">
                <a:latin typeface="+mj-ea"/>
                <a:ea typeface="+mj-ea"/>
              </a:rPr>
              <a:t>※</a:t>
            </a:r>
            <a:r>
              <a:rPr kumimoji="1" lang="ja-JP" altLang="en-US" sz="1200" b="1" dirty="0">
                <a:latin typeface="+mj-ea"/>
                <a:ea typeface="+mj-ea"/>
              </a:rPr>
              <a:t>本研修は、オンラインでのグループワークや演習が中心となります。</a:t>
            </a:r>
            <a:r>
              <a:rPr kumimoji="1" lang="en-US" altLang="ja-JP" sz="1200" b="1" dirty="0">
                <a:latin typeface="+mj-ea"/>
                <a:ea typeface="+mj-ea"/>
              </a:rPr>
              <a:t>1</a:t>
            </a:r>
            <a:r>
              <a:rPr kumimoji="1" lang="ja-JP" altLang="en-US" sz="1200" b="1" dirty="0">
                <a:latin typeface="+mj-ea"/>
                <a:ea typeface="+mj-ea"/>
              </a:rPr>
              <a:t>人</a:t>
            </a:r>
            <a:r>
              <a:rPr kumimoji="1" lang="en-US" altLang="ja-JP" sz="1200" b="1" dirty="0">
                <a:latin typeface="+mj-ea"/>
                <a:ea typeface="+mj-ea"/>
              </a:rPr>
              <a:t>1</a:t>
            </a:r>
            <a:r>
              <a:rPr kumimoji="1" lang="ja-JP" altLang="en-US" sz="1200" b="1" dirty="0">
                <a:latin typeface="+mj-ea"/>
                <a:ea typeface="+mj-ea"/>
              </a:rPr>
              <a:t>台ずつ、使用する</a:t>
            </a:r>
            <a:r>
              <a:rPr kumimoji="1" lang="en-US" altLang="ja-JP" sz="1200" b="1" dirty="0">
                <a:latin typeface="+mj-ea"/>
                <a:ea typeface="+mj-ea"/>
              </a:rPr>
              <a:t>PC</a:t>
            </a:r>
            <a:r>
              <a:rPr kumimoji="1" lang="ja-JP" altLang="en-US" sz="1200" b="1" dirty="0">
                <a:latin typeface="+mj-ea"/>
                <a:ea typeface="+mj-ea"/>
              </a:rPr>
              <a:t>を　</a:t>
            </a:r>
            <a:endParaRPr kumimoji="1" lang="en-US" altLang="ja-JP" sz="1200" b="1" dirty="0">
              <a:latin typeface="+mj-ea"/>
              <a:ea typeface="+mj-ea"/>
            </a:endParaRPr>
          </a:p>
          <a:p>
            <a:r>
              <a:rPr kumimoji="1" lang="ja-JP" altLang="en-US" sz="1200" b="1" dirty="0">
                <a:latin typeface="+mj-ea"/>
                <a:ea typeface="+mj-ea"/>
              </a:rPr>
              <a:t>　ご準備ください</a:t>
            </a:r>
            <a:endParaRPr kumimoji="1" lang="en-US" altLang="ja-JP" sz="1200" b="1" dirty="0">
              <a:latin typeface="+mj-ea"/>
              <a:ea typeface="+mj-ea"/>
            </a:endParaRPr>
          </a:p>
        </p:txBody>
      </p:sp>
      <p:sp>
        <p:nvSpPr>
          <p:cNvPr id="33" name="テキスト ボックス 32">
            <a:extLst>
              <a:ext uri="{FF2B5EF4-FFF2-40B4-BE49-F238E27FC236}">
                <a16:creationId xmlns:a16="http://schemas.microsoft.com/office/drawing/2014/main" id="{6E3B9AF9-E693-4048-B096-5F19F84430EA}"/>
              </a:ext>
            </a:extLst>
          </p:cNvPr>
          <p:cNvSpPr txBox="1"/>
          <p:nvPr/>
        </p:nvSpPr>
        <p:spPr>
          <a:xfrm>
            <a:off x="5824593" y="10004237"/>
            <a:ext cx="18856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200" b="1" dirty="0">
                <a:solidFill>
                  <a:schemeClr val="accent5">
                    <a:lumMod val="75000"/>
                  </a:schemeClr>
                </a:solidFill>
              </a:rPr>
              <a:t>担当：今井、笠原、安家</a:t>
            </a:r>
            <a:endParaRPr kumimoji="1" lang="ja-JP" altLang="en-US" sz="16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6" name="テキスト ボックス 25">
            <a:extLst>
              <a:ext uri="{FF2B5EF4-FFF2-40B4-BE49-F238E27FC236}">
                <a16:creationId xmlns:a16="http://schemas.microsoft.com/office/drawing/2014/main" id="{23F17537-B270-4B7C-A242-712D9E489DAC}"/>
              </a:ext>
            </a:extLst>
          </p:cNvPr>
          <p:cNvSpPr txBox="1"/>
          <p:nvPr/>
        </p:nvSpPr>
        <p:spPr>
          <a:xfrm>
            <a:off x="476267" y="4963341"/>
            <a:ext cx="68050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b="1" dirty="0">
                <a:latin typeface="+mj-ea"/>
                <a:ea typeface="+mj-ea"/>
              </a:rPr>
              <a:t>＜プログラム＞</a:t>
            </a:r>
            <a:r>
              <a:rPr kumimoji="1" lang="ja-JP" altLang="en-US" sz="1400" dirty="0">
                <a:latin typeface="+mj-ea"/>
                <a:ea typeface="+mj-ea"/>
              </a:rPr>
              <a:t>　</a:t>
            </a:r>
            <a:r>
              <a:rPr kumimoji="1" lang="en-US" altLang="ja-JP" sz="1300" dirty="0">
                <a:latin typeface="+mj-ea"/>
                <a:ea typeface="+mj-ea"/>
              </a:rPr>
              <a:t>※</a:t>
            </a:r>
            <a:r>
              <a:rPr kumimoji="1" lang="ja-JP" altLang="en-US" sz="1300" dirty="0">
                <a:latin typeface="+mj-ea"/>
                <a:ea typeface="+mj-ea"/>
              </a:rPr>
              <a:t>変更等がある場合は当日お伝えします</a:t>
            </a:r>
            <a:endParaRPr kumimoji="1" lang="en-US" altLang="ja-JP" sz="1300" dirty="0">
              <a:latin typeface="+mj-ea"/>
              <a:ea typeface="+mj-ea"/>
            </a:endParaRPr>
          </a:p>
        </p:txBody>
      </p:sp>
      <p:sp>
        <p:nvSpPr>
          <p:cNvPr id="28" name="テキスト ボックス 27">
            <a:extLst>
              <a:ext uri="{FF2B5EF4-FFF2-40B4-BE49-F238E27FC236}">
                <a16:creationId xmlns:a16="http://schemas.microsoft.com/office/drawing/2014/main" id="{BB24B50D-566B-4850-8FA0-3B4BDAFEA943}"/>
              </a:ext>
            </a:extLst>
          </p:cNvPr>
          <p:cNvSpPr txBox="1"/>
          <p:nvPr/>
        </p:nvSpPr>
        <p:spPr>
          <a:xfrm>
            <a:off x="1812752" y="3099540"/>
            <a:ext cx="469872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100" dirty="0"/>
              <a:t>※</a:t>
            </a:r>
            <a:r>
              <a:rPr lang="ja-JP" altLang="en-US" sz="1100" dirty="0"/>
              <a:t>事前にアプリをダウンロードし、ネット環境の確認をお願いします。</a:t>
            </a:r>
            <a:endParaRPr kumimoji="1" lang="ja-JP" altLang="en-US" sz="600" dirty="0"/>
          </a:p>
        </p:txBody>
      </p:sp>
      <p:pic>
        <p:nvPicPr>
          <p:cNvPr id="14" name="図 13">
            <a:extLst>
              <a:ext uri="{FF2B5EF4-FFF2-40B4-BE49-F238E27FC236}">
                <a16:creationId xmlns:a16="http://schemas.microsoft.com/office/drawing/2014/main" id="{10CD17F5-9B37-3073-1CEF-9C8703501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2651" y="10675160"/>
            <a:ext cx="10535346" cy="172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5136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テキスト ボックス 29"/>
          <p:cNvSpPr txBox="1"/>
          <p:nvPr/>
        </p:nvSpPr>
        <p:spPr>
          <a:xfrm>
            <a:off x="511571" y="9350776"/>
            <a:ext cx="6791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200" b="1" dirty="0">
                <a:latin typeface="+mj-ea"/>
                <a:ea typeface="+mj-ea"/>
              </a:rPr>
              <a:t>※</a:t>
            </a:r>
            <a:r>
              <a:rPr lang="ja-JP" altLang="en-US" sz="1200" b="1" dirty="0">
                <a:latin typeface="+mj-ea"/>
                <a:ea typeface="+mj-ea"/>
              </a:rPr>
              <a:t>お申し込みの際は、上記すべての項目に、記入漏れのないようお願いいたします。</a:t>
            </a:r>
            <a:endParaRPr lang="en-US" altLang="ja-JP" sz="1200" b="1" dirty="0">
              <a:latin typeface="+mj-ea"/>
              <a:ea typeface="+mj-ea"/>
            </a:endParaRPr>
          </a:p>
          <a:p>
            <a:r>
              <a:rPr kumimoji="1" lang="en-US" altLang="ja-JP" sz="1200" b="1" dirty="0">
                <a:latin typeface="+mj-ea"/>
                <a:ea typeface="+mj-ea"/>
              </a:rPr>
              <a:t>※</a:t>
            </a:r>
            <a:r>
              <a:rPr kumimoji="1" lang="ja-JP" altLang="en-US" sz="1200" b="1" dirty="0">
                <a:latin typeface="+mj-ea"/>
                <a:ea typeface="+mj-ea"/>
              </a:rPr>
              <a:t>取得した個人情報は、本研修以外には使用いたしません。</a:t>
            </a:r>
            <a:endParaRPr kumimoji="1" lang="en-US" altLang="ja-JP" sz="1200" b="1" dirty="0">
              <a:latin typeface="+mj-ea"/>
              <a:ea typeface="+mj-ea"/>
            </a:endParaRPr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511570" y="1629015"/>
            <a:ext cx="67916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/>
              <a:t>Google</a:t>
            </a:r>
            <a:r>
              <a:rPr kumimoji="1" lang="ja-JP" altLang="en-US" sz="1400" dirty="0"/>
              <a:t>フォームでのお申し込みが難しい方は、下記の欄に必要事項をご記入の上、メールで横浜市発達障害者支援センターまでお送りください。</a:t>
            </a:r>
            <a:endParaRPr kumimoji="1" lang="en-US" altLang="ja-JP" sz="1400" dirty="0"/>
          </a:p>
          <a:p>
            <a:r>
              <a:rPr kumimoji="1" lang="en-US" altLang="ja-JP" sz="1400" b="1" u="sng" dirty="0"/>
              <a:t>※</a:t>
            </a:r>
            <a:r>
              <a:rPr kumimoji="1" lang="ja-JP" altLang="en-US" sz="1400" b="1" u="sng" dirty="0"/>
              <a:t>複数名まとめての申し込みはご遠慮ください。</a:t>
            </a:r>
          </a:p>
        </p:txBody>
      </p:sp>
      <p:sp>
        <p:nvSpPr>
          <p:cNvPr id="46" name="角丸四角形 45"/>
          <p:cNvSpPr/>
          <p:nvPr/>
        </p:nvSpPr>
        <p:spPr>
          <a:xfrm>
            <a:off x="490862" y="315700"/>
            <a:ext cx="1289816" cy="365581"/>
          </a:xfrm>
          <a:prstGeom prst="roundRect">
            <a:avLst>
              <a:gd name="adj" fmla="val 500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600" b="1" dirty="0"/>
              <a:t>申込方法</a:t>
            </a:r>
          </a:p>
        </p:txBody>
      </p:sp>
      <p:sp>
        <p:nvSpPr>
          <p:cNvPr id="28" name="角丸四角形 45">
            <a:extLst>
              <a:ext uri="{FF2B5EF4-FFF2-40B4-BE49-F238E27FC236}">
                <a16:creationId xmlns:a16="http://schemas.microsoft.com/office/drawing/2014/main" id="{F710B5C9-D5D3-406C-8FAA-4F5ABF102562}"/>
              </a:ext>
            </a:extLst>
          </p:cNvPr>
          <p:cNvSpPr/>
          <p:nvPr/>
        </p:nvSpPr>
        <p:spPr>
          <a:xfrm>
            <a:off x="490857" y="3352183"/>
            <a:ext cx="1289816" cy="365581"/>
          </a:xfrm>
          <a:prstGeom prst="roundRect">
            <a:avLst>
              <a:gd name="adj" fmla="val 50000"/>
            </a:avLst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600" b="1" dirty="0"/>
              <a:t>留意事項</a:t>
            </a:r>
          </a:p>
        </p:txBody>
      </p:sp>
      <p:sp>
        <p:nvSpPr>
          <p:cNvPr id="29" name="テキスト ボックス 28">
            <a:extLst>
              <a:ext uri="{FF2B5EF4-FFF2-40B4-BE49-F238E27FC236}">
                <a16:creationId xmlns:a16="http://schemas.microsoft.com/office/drawing/2014/main" id="{C84BCA37-CC90-4F18-8D6D-E36D9A95DA69}"/>
              </a:ext>
            </a:extLst>
          </p:cNvPr>
          <p:cNvSpPr txBox="1"/>
          <p:nvPr/>
        </p:nvSpPr>
        <p:spPr>
          <a:xfrm>
            <a:off x="490857" y="3776326"/>
            <a:ext cx="67916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kumimoji="1" lang="ja-JP" altLang="en-US" sz="1400" dirty="0"/>
              <a:t>今回の応用研修は、</a:t>
            </a:r>
            <a:r>
              <a:rPr kumimoji="1" lang="ja-JP" altLang="en-US" sz="1400" b="1" u="sng" dirty="0"/>
              <a:t>当センター企画の基礎研修受講修了者を対象</a:t>
            </a:r>
            <a:r>
              <a:rPr kumimoji="1" lang="ja-JP" altLang="en-US" sz="1400" dirty="0"/>
              <a:t>に開催します。</a:t>
            </a:r>
            <a:endParaRPr kumimoji="1" lang="en-US" altLang="ja-JP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ja-JP" altLang="en-US" sz="1400" dirty="0"/>
              <a:t>当日のご参加は受け付けておりません。必ず事前にお申し込みください。</a:t>
            </a:r>
            <a:endParaRPr lang="en-US" altLang="ja-JP" sz="14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ja-JP" altLang="en-US" sz="1400" b="1" u="sng" dirty="0"/>
              <a:t>参加の可否は、２月１０日までにメールにてご連絡差し上げます</a:t>
            </a:r>
            <a:r>
              <a:rPr lang="ja-JP" altLang="en-US" sz="1400" dirty="0"/>
              <a:t>。</a:t>
            </a:r>
            <a:endParaRPr kumimoji="1" lang="en-US" altLang="ja-JP" sz="1400" dirty="0"/>
          </a:p>
          <a:p>
            <a:endParaRPr kumimoji="1" lang="ja-JP" altLang="en-US" sz="1400" dirty="0"/>
          </a:p>
        </p:txBody>
      </p:sp>
      <p:sp>
        <p:nvSpPr>
          <p:cNvPr id="31" name="テキスト ボックス 30">
            <a:extLst>
              <a:ext uri="{FF2B5EF4-FFF2-40B4-BE49-F238E27FC236}">
                <a16:creationId xmlns:a16="http://schemas.microsoft.com/office/drawing/2014/main" id="{8B512B40-ABFC-471D-9BF6-5A33A2C2FA4D}"/>
              </a:ext>
            </a:extLst>
          </p:cNvPr>
          <p:cNvSpPr txBox="1"/>
          <p:nvPr/>
        </p:nvSpPr>
        <p:spPr>
          <a:xfrm>
            <a:off x="4572001" y="9856188"/>
            <a:ext cx="32035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200" b="1" dirty="0">
                <a:solidFill>
                  <a:schemeClr val="accent5">
                    <a:lumMod val="75000"/>
                  </a:schemeClr>
                </a:solidFill>
                <a:latin typeface="+mj-ea"/>
                <a:ea typeface="+mj-ea"/>
              </a:rPr>
              <a:t>主催：横浜市発達障害者支援センター</a:t>
            </a:r>
            <a:endParaRPr lang="en-US" altLang="ja-JP" sz="1200" b="1" dirty="0">
              <a:solidFill>
                <a:schemeClr val="accent5">
                  <a:lumMod val="75000"/>
                </a:schemeClr>
              </a:solidFill>
              <a:latin typeface="+mj-ea"/>
              <a:ea typeface="+mj-ea"/>
            </a:endParaRPr>
          </a:p>
          <a:p>
            <a:r>
              <a:rPr kumimoji="1" lang="ja-JP" altLang="en-US" sz="1200" b="1" dirty="0">
                <a:solidFill>
                  <a:schemeClr val="accent5">
                    <a:lumMod val="75000"/>
                  </a:schemeClr>
                </a:solidFill>
                <a:latin typeface="+mj-ea"/>
                <a:ea typeface="+mj-ea"/>
              </a:rPr>
              <a:t>　　　横浜市健康福祉局障害施策推進課</a:t>
            </a:r>
            <a:endParaRPr kumimoji="1" lang="en-US" altLang="ja-JP" sz="1200" b="1" dirty="0">
              <a:solidFill>
                <a:schemeClr val="accent5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2" name="角丸四角形 27">
            <a:extLst>
              <a:ext uri="{FF2B5EF4-FFF2-40B4-BE49-F238E27FC236}">
                <a16:creationId xmlns:a16="http://schemas.microsoft.com/office/drawing/2014/main" id="{433DCA49-D385-453E-B053-52E856F6989C}"/>
              </a:ext>
            </a:extLst>
          </p:cNvPr>
          <p:cNvSpPr/>
          <p:nvPr/>
        </p:nvSpPr>
        <p:spPr>
          <a:xfrm>
            <a:off x="551021" y="2406479"/>
            <a:ext cx="6503798" cy="738664"/>
          </a:xfrm>
          <a:prstGeom prst="roundRect">
            <a:avLst>
              <a:gd name="adj" fmla="val 21041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000" b="1" dirty="0">
                <a:solidFill>
                  <a:schemeClr val="bg1"/>
                </a:solidFill>
              </a:rPr>
              <a:t>お申込締切日：</a:t>
            </a:r>
            <a:r>
              <a:rPr lang="ja-JP" altLang="en-US" sz="2400" b="1" dirty="0">
                <a:solidFill>
                  <a:schemeClr val="bg1"/>
                </a:solidFill>
              </a:rPr>
              <a:t>２０２３年　２月６日（月）</a:t>
            </a:r>
            <a:endParaRPr lang="ja-JP" altLang="en-US" sz="2000" b="1" dirty="0">
              <a:solidFill>
                <a:schemeClr val="bg1"/>
              </a:solidFill>
            </a:endParaRPr>
          </a:p>
        </p:txBody>
      </p:sp>
      <p:sp>
        <p:nvSpPr>
          <p:cNvPr id="34" name="角丸四角形 27">
            <a:extLst>
              <a:ext uri="{FF2B5EF4-FFF2-40B4-BE49-F238E27FC236}">
                <a16:creationId xmlns:a16="http://schemas.microsoft.com/office/drawing/2014/main" id="{19F2E5CF-1124-4A59-8080-B0270E26ACC7}"/>
              </a:ext>
            </a:extLst>
          </p:cNvPr>
          <p:cNvSpPr/>
          <p:nvPr/>
        </p:nvSpPr>
        <p:spPr>
          <a:xfrm>
            <a:off x="551021" y="4593605"/>
            <a:ext cx="6529800" cy="1082653"/>
          </a:xfrm>
          <a:prstGeom prst="roundRect">
            <a:avLst>
              <a:gd name="adj" fmla="val 21041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200" b="1" dirty="0">
                <a:solidFill>
                  <a:schemeClr val="bg1"/>
                </a:solidFill>
              </a:rPr>
              <a:t>メールアドレス：</a:t>
            </a:r>
            <a:r>
              <a:rPr lang="en-US" altLang="ja-JP" sz="2200" b="1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seminar@yamabikonosato.or.jp</a:t>
            </a:r>
            <a:endParaRPr lang="en-US" altLang="ja-JP" sz="2200" b="1" dirty="0">
              <a:solidFill>
                <a:schemeClr val="bg1"/>
              </a:solidFill>
            </a:endParaRPr>
          </a:p>
          <a:p>
            <a:pPr algn="ctr"/>
            <a:r>
              <a:rPr lang="ja-JP" altLang="en-US" b="1" dirty="0">
                <a:solidFill>
                  <a:schemeClr val="bg1"/>
                </a:solidFill>
              </a:rPr>
              <a:t>〒</a:t>
            </a:r>
            <a:r>
              <a:rPr lang="en-US" altLang="ja-JP" b="1" dirty="0">
                <a:solidFill>
                  <a:schemeClr val="bg1"/>
                </a:solidFill>
              </a:rPr>
              <a:t>231-0047</a:t>
            </a:r>
            <a:r>
              <a:rPr lang="ja-JP" altLang="en-US" b="1" dirty="0">
                <a:solidFill>
                  <a:schemeClr val="bg1"/>
                </a:solidFill>
              </a:rPr>
              <a:t>　横浜市中区羽衣町</a:t>
            </a:r>
            <a:r>
              <a:rPr lang="en-US" altLang="ja-JP" b="1" dirty="0">
                <a:solidFill>
                  <a:schemeClr val="bg1"/>
                </a:solidFill>
              </a:rPr>
              <a:t>2-4-4</a:t>
            </a:r>
            <a:r>
              <a:rPr lang="ja-JP" altLang="en-US" b="1" dirty="0">
                <a:solidFill>
                  <a:schemeClr val="bg1"/>
                </a:solidFill>
              </a:rPr>
              <a:t>　</a:t>
            </a:r>
            <a:r>
              <a:rPr lang="en-US" altLang="ja-JP" b="1" dirty="0">
                <a:solidFill>
                  <a:schemeClr val="bg1"/>
                </a:solidFill>
              </a:rPr>
              <a:t>5</a:t>
            </a:r>
            <a:r>
              <a:rPr lang="ja-JP" altLang="en-US" b="1" dirty="0">
                <a:solidFill>
                  <a:schemeClr val="bg1"/>
                </a:solidFill>
              </a:rPr>
              <a:t>階</a:t>
            </a:r>
            <a:endParaRPr lang="en-US" altLang="ja-JP" b="1" dirty="0">
              <a:solidFill>
                <a:schemeClr val="bg1"/>
              </a:solidFill>
            </a:endParaRPr>
          </a:p>
          <a:p>
            <a:pPr algn="ctr"/>
            <a:r>
              <a:rPr lang="ja-JP" altLang="en-US" b="1" dirty="0">
                <a:solidFill>
                  <a:schemeClr val="bg1"/>
                </a:solidFill>
              </a:rPr>
              <a:t>横浜市発達障害者支援センター　</a:t>
            </a:r>
            <a:r>
              <a:rPr lang="en-US" altLang="ja-JP" b="1" dirty="0">
                <a:solidFill>
                  <a:schemeClr val="bg1"/>
                </a:solidFill>
              </a:rPr>
              <a:t>TEL</a:t>
            </a:r>
            <a:r>
              <a:rPr lang="ja-JP" altLang="en-US" b="1" dirty="0">
                <a:solidFill>
                  <a:schemeClr val="bg1"/>
                </a:solidFill>
              </a:rPr>
              <a:t>：</a:t>
            </a:r>
            <a:r>
              <a:rPr lang="en-US" altLang="ja-JP" b="1" dirty="0">
                <a:solidFill>
                  <a:schemeClr val="bg1"/>
                </a:solidFill>
              </a:rPr>
              <a:t>045-334-8611</a:t>
            </a:r>
            <a:endParaRPr lang="ja-JP" altLang="en-US" sz="2400" b="1" dirty="0">
              <a:solidFill>
                <a:schemeClr val="bg1"/>
              </a:solidFill>
            </a:endParaRPr>
          </a:p>
        </p:txBody>
      </p:sp>
      <p:graphicFrame>
        <p:nvGraphicFramePr>
          <p:cNvPr id="3" name="表 4">
            <a:extLst>
              <a:ext uri="{FF2B5EF4-FFF2-40B4-BE49-F238E27FC236}">
                <a16:creationId xmlns:a16="http://schemas.microsoft.com/office/drawing/2014/main" id="{4F9E46ED-DA8E-4AF3-80F7-1EF6E9C76B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9567808"/>
              </p:ext>
            </p:extLst>
          </p:nvPr>
        </p:nvGraphicFramePr>
        <p:xfrm>
          <a:off x="556312" y="6128837"/>
          <a:ext cx="6660703" cy="31557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0234">
                  <a:extLst>
                    <a:ext uri="{9D8B030D-6E8A-4147-A177-3AD203B41FA5}">
                      <a16:colId xmlns:a16="http://schemas.microsoft.com/office/drawing/2014/main" val="1158403420"/>
                    </a:ext>
                  </a:extLst>
                </a:gridCol>
                <a:gridCol w="860008">
                  <a:extLst>
                    <a:ext uri="{9D8B030D-6E8A-4147-A177-3AD203B41FA5}">
                      <a16:colId xmlns:a16="http://schemas.microsoft.com/office/drawing/2014/main" val="3368932085"/>
                    </a:ext>
                  </a:extLst>
                </a:gridCol>
                <a:gridCol w="1581666">
                  <a:extLst>
                    <a:ext uri="{9D8B030D-6E8A-4147-A177-3AD203B41FA5}">
                      <a16:colId xmlns:a16="http://schemas.microsoft.com/office/drawing/2014/main" val="3535113945"/>
                    </a:ext>
                  </a:extLst>
                </a:gridCol>
                <a:gridCol w="1998795">
                  <a:extLst>
                    <a:ext uri="{9D8B030D-6E8A-4147-A177-3AD203B41FA5}">
                      <a16:colId xmlns:a16="http://schemas.microsoft.com/office/drawing/2014/main" val="986630676"/>
                    </a:ext>
                  </a:extLst>
                </a:gridCol>
              </a:tblGrid>
              <a:tr h="901351">
                <a:tc>
                  <a:txBody>
                    <a:bodyPr/>
                    <a:lstStyle/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基礎研修終了年</a:t>
                      </a:r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　　　　　　　　　　　年度受講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フリガナ</a:t>
                      </a:r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氏名</a:t>
                      </a:r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endParaRPr kumimoji="1" lang="ja-JP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1171596"/>
                  </a:ext>
                </a:extLst>
              </a:tr>
              <a:tr h="828661">
                <a:tc gridSpan="3">
                  <a:txBody>
                    <a:bodyPr/>
                    <a:lstStyle/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ご所属先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職種：</a:t>
                      </a:r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en-US" altLang="ja-JP" sz="9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kumimoji="1" lang="ja-JP" altLang="en-US" sz="900" dirty="0">
                          <a:solidFill>
                            <a:schemeClr val="tx1"/>
                          </a:solidFill>
                        </a:rPr>
                        <a:t>現在の部署における</a:t>
                      </a:r>
                      <a:r>
                        <a:rPr kumimoji="1" lang="en-US" altLang="ja-JP" sz="9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経験年数：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4225798"/>
                  </a:ext>
                </a:extLst>
              </a:tr>
              <a:tr h="697820">
                <a:tc gridSpan="4">
                  <a:txBody>
                    <a:bodyPr/>
                    <a:lstStyle/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勤務先住所</a:t>
                      </a:r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endParaRPr kumimoji="1" lang="en-US" altLang="ja-JP" sz="1400" dirty="0">
                        <a:solidFill>
                          <a:schemeClr val="tx1"/>
                        </a:solidFill>
                      </a:endParaRPr>
                    </a:p>
                    <a:p>
                      <a:endParaRPr kumimoji="1" lang="ja-JP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9982142"/>
                  </a:ext>
                </a:extLst>
              </a:tr>
              <a:tr h="610677">
                <a:tc gridSpan="2">
                  <a:txBody>
                    <a:bodyPr/>
                    <a:lstStyle/>
                    <a:p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電話番号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kumimoji="1" lang="en-US" altLang="ja-JP" sz="1400" dirty="0">
                          <a:solidFill>
                            <a:schemeClr val="tx1"/>
                          </a:solidFill>
                        </a:rPr>
                        <a:t>E-Mail</a:t>
                      </a:r>
                      <a:r>
                        <a:rPr kumimoji="1" lang="ja-JP" altLang="en-US" sz="1400" dirty="0">
                          <a:solidFill>
                            <a:schemeClr val="tx1"/>
                          </a:solidFill>
                        </a:rPr>
                        <a:t>：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0542526"/>
                  </a:ext>
                </a:extLst>
              </a:tr>
            </a:tbl>
          </a:graphicData>
        </a:graphic>
      </p:graphicFrame>
      <p:sp>
        <p:nvSpPr>
          <p:cNvPr id="38" name="テキスト ボックス 37">
            <a:extLst>
              <a:ext uri="{FF2B5EF4-FFF2-40B4-BE49-F238E27FC236}">
                <a16:creationId xmlns:a16="http://schemas.microsoft.com/office/drawing/2014/main" id="{B54AC2FF-399F-4BB0-B6B1-1C7A7C3884E9}"/>
              </a:ext>
            </a:extLst>
          </p:cNvPr>
          <p:cNvSpPr txBox="1"/>
          <p:nvPr/>
        </p:nvSpPr>
        <p:spPr>
          <a:xfrm>
            <a:off x="556311" y="5715758"/>
            <a:ext cx="6660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800" b="1" dirty="0">
                <a:latin typeface="+mj-ea"/>
                <a:ea typeface="+mj-ea"/>
              </a:rPr>
              <a:t>【</a:t>
            </a:r>
            <a:r>
              <a:rPr kumimoji="1" lang="ja-JP" altLang="en-US" sz="1800" b="1" dirty="0">
                <a:latin typeface="+mj-ea"/>
                <a:ea typeface="+mj-ea"/>
              </a:rPr>
              <a:t>参加申込書</a:t>
            </a:r>
            <a:r>
              <a:rPr kumimoji="1" lang="en-US" altLang="ja-JP" sz="1800" b="1" dirty="0">
                <a:latin typeface="+mj-ea"/>
                <a:ea typeface="+mj-ea"/>
              </a:rPr>
              <a:t>】</a:t>
            </a:r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F9C068EA-73C3-6CD6-FC85-49A7B9328D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08700" y="10665698"/>
            <a:ext cx="11440790" cy="185383"/>
          </a:xfrm>
          <a:prstGeom prst="rect">
            <a:avLst/>
          </a:prstGeom>
        </p:spPr>
      </p:pic>
      <p:pic>
        <p:nvPicPr>
          <p:cNvPr id="4" name="図 3">
            <a:extLst>
              <a:ext uri="{FF2B5EF4-FFF2-40B4-BE49-F238E27FC236}">
                <a16:creationId xmlns:a16="http://schemas.microsoft.com/office/drawing/2014/main" id="{6C6AD0B5-44ED-EEFB-CCD8-C766248CE1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733" y="677230"/>
            <a:ext cx="900849" cy="900849"/>
          </a:xfrm>
          <a:prstGeom prst="rect">
            <a:avLst/>
          </a:prstGeom>
        </p:spPr>
      </p:pic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D27B87FA-9196-9DCB-9902-DB0E35F664E1}"/>
              </a:ext>
            </a:extLst>
          </p:cNvPr>
          <p:cNvSpPr txBox="1"/>
          <p:nvPr/>
        </p:nvSpPr>
        <p:spPr>
          <a:xfrm>
            <a:off x="2881313" y="1170804"/>
            <a:ext cx="33813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/>
              <a:t>https://forms.gle/YZ17eESBxfsVeUdb6</a:t>
            </a:r>
            <a:endParaRPr kumimoji="1" lang="ja-JP" altLang="en-US" sz="1600" dirty="0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F5B99B76-A703-744D-BD34-1A5E4E654E95}"/>
              </a:ext>
            </a:extLst>
          </p:cNvPr>
          <p:cNvSpPr txBox="1"/>
          <p:nvPr/>
        </p:nvSpPr>
        <p:spPr>
          <a:xfrm>
            <a:off x="1823733" y="344012"/>
            <a:ext cx="4172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b="1" u="sng" dirty="0">
                <a:latin typeface="+mn-ea"/>
              </a:rPr>
              <a:t>Google</a:t>
            </a:r>
            <a:r>
              <a:rPr kumimoji="1" lang="ja-JP" altLang="en-US" sz="1400" b="1" u="sng" dirty="0">
                <a:latin typeface="+mn-ea"/>
              </a:rPr>
              <a:t>フォームでのお申し込みをお願いします。</a:t>
            </a:r>
          </a:p>
        </p:txBody>
      </p:sp>
    </p:spTree>
    <p:extLst>
      <p:ext uri="{BB962C8B-B14F-4D97-AF65-F5344CB8AC3E}">
        <p14:creationId xmlns:p14="http://schemas.microsoft.com/office/powerpoint/2010/main" val="38186374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青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495</Words>
  <Application>Microsoft Office PowerPoint</Application>
  <PresentationFormat>ユーザー設定</PresentationFormat>
  <Paragraphs>73</Paragraphs>
  <Slides>2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11" baseType="lpstr">
      <vt:lpstr>Mangal</vt:lpstr>
      <vt:lpstr>ＭＳ Ｐゴシック</vt:lpstr>
      <vt:lpstr>游ゴシック</vt:lpstr>
      <vt:lpstr>游ゴシック Light</vt:lpstr>
      <vt:lpstr>Arial</vt:lpstr>
      <vt:lpstr>Calibri</vt:lpstr>
      <vt:lpstr>Calibri Light</vt:lpstr>
      <vt:lpstr>Wingdings</vt:lpstr>
      <vt:lpstr>Office Theme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森山 梨香</dc:creator>
  <cp:lastModifiedBy>森山 梨香</cp:lastModifiedBy>
  <cp:revision>1</cp:revision>
  <dcterms:modified xsi:type="dcterms:W3CDTF">2022-12-19T02:59:29Z</dcterms:modified>
</cp:coreProperties>
</file>